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4"/>
  </p:notesMasterIdLst>
  <p:sldIdLst>
    <p:sldId id="257" r:id="rId2"/>
    <p:sldId id="295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3" r:id="rId12"/>
    <p:sldId id="312" r:id="rId13"/>
    <p:sldId id="318" r:id="rId14"/>
    <p:sldId id="314" r:id="rId15"/>
    <p:sldId id="315" r:id="rId16"/>
    <p:sldId id="316" r:id="rId17"/>
    <p:sldId id="317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63" r:id="rId30"/>
    <p:sldId id="364" r:id="rId31"/>
    <p:sldId id="365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67" r:id="rId57"/>
    <p:sldId id="354" r:id="rId58"/>
    <p:sldId id="355" r:id="rId59"/>
    <p:sldId id="356" r:id="rId60"/>
    <p:sldId id="357" r:id="rId61"/>
    <p:sldId id="358" r:id="rId62"/>
    <p:sldId id="359" r:id="rId63"/>
    <p:sldId id="360" r:id="rId64"/>
    <p:sldId id="361" r:id="rId65"/>
    <p:sldId id="366" r:id="rId66"/>
    <p:sldId id="368" r:id="rId67"/>
    <p:sldId id="369" r:id="rId68"/>
    <p:sldId id="370" r:id="rId69"/>
    <p:sldId id="371" r:id="rId70"/>
    <p:sldId id="372" r:id="rId71"/>
    <p:sldId id="374" r:id="rId72"/>
    <p:sldId id="375" r:id="rId73"/>
    <p:sldId id="376" r:id="rId74"/>
    <p:sldId id="377" r:id="rId75"/>
    <p:sldId id="378" r:id="rId76"/>
    <p:sldId id="379" r:id="rId77"/>
    <p:sldId id="380" r:id="rId78"/>
    <p:sldId id="382" r:id="rId79"/>
    <p:sldId id="381" r:id="rId80"/>
    <p:sldId id="383" r:id="rId81"/>
    <p:sldId id="385" r:id="rId82"/>
    <p:sldId id="386" r:id="rId83"/>
    <p:sldId id="384" r:id="rId84"/>
    <p:sldId id="387" r:id="rId85"/>
    <p:sldId id="388" r:id="rId86"/>
    <p:sldId id="389" r:id="rId87"/>
    <p:sldId id="390" r:id="rId88"/>
    <p:sldId id="391" r:id="rId89"/>
    <p:sldId id="392" r:id="rId90"/>
    <p:sldId id="393" r:id="rId91"/>
    <p:sldId id="394" r:id="rId92"/>
    <p:sldId id="266" r:id="rId93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95"/>
      <p:bold r:id="rId96"/>
    </p:embeddedFont>
    <p:embeddedFont>
      <p:font typeface="Consolas" panose="020B0609020204030204" pitchFamily="49" charset="0"/>
      <p:regular r:id="rId97"/>
      <p:bold r:id="rId98"/>
      <p:italic r:id="rId99"/>
      <p:boldItalic r:id="rId100"/>
    </p:embeddedFont>
    <p:embeddedFont>
      <p:font typeface="Lato" panose="020F0502020204030203" pitchFamily="34" charset="0"/>
      <p:regular r:id="rId101"/>
      <p:bold r:id="rId102"/>
    </p:embeddedFont>
    <p:embeddedFont>
      <p:font typeface="Miriam Libre" panose="00000500000000000000" pitchFamily="2" charset="-79"/>
      <p:regular r:id="rId103"/>
      <p:bold r:id="rId104"/>
    </p:embeddedFont>
    <p:embeddedFont>
      <p:font typeface="Titillium Web" panose="00000500000000000000" pitchFamily="2" charset="0"/>
      <p:regular r:id="rId105"/>
      <p:bold r:id="rId106"/>
      <p:italic r:id="rId107"/>
      <p:boldItalic r:id="rId108"/>
    </p:embeddedFont>
    <p:embeddedFont>
      <p:font typeface="Verdana" panose="020B0604030504040204" pitchFamily="34" charset="0"/>
      <p:regular r:id="rId109"/>
      <p:bold r:id="rId110"/>
      <p:italic r:id="rId111"/>
      <p:boldItalic r:id="rId1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8.fntdata"/><Relationship Id="rId16" Type="http://schemas.openxmlformats.org/officeDocument/2006/relationships/slide" Target="slides/slide15.xml"/><Relationship Id="rId107" Type="http://schemas.openxmlformats.org/officeDocument/2006/relationships/font" Target="fonts/font1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9.fntdata"/><Relationship Id="rId108" Type="http://schemas.openxmlformats.org/officeDocument/2006/relationships/font" Target="fonts/font1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2.fntdata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6.fntdata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23155e388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123155e388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23155e388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123155e388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282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3155e388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3155e388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2" type="secHead">
  <p:cSld name="SECTION_HEADER">
    <p:bg>
      <p:bgPr>
        <a:solidFill>
          <a:srgbClr val="D9E7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1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-1147600" y="2761175"/>
            <a:ext cx="8347200" cy="1514700"/>
          </a:xfrm>
          <a:prstGeom prst="roundRect">
            <a:avLst>
              <a:gd name="adj" fmla="val 50000"/>
            </a:avLst>
          </a:prstGeom>
          <a:solidFill>
            <a:srgbClr val="E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3">
  <p:cSld name="ONE_COLUMN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7" cy="514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6">
  <p:cSld name="CAPTION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6" r:id="rId3"/>
    <p:sldLayoutId id="2147483658" r:id="rId4"/>
  </p:sldLayoutIdLst>
  <p:transition spd="med">
    <p:pull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/>
        </p:nvSpPr>
        <p:spPr>
          <a:xfrm>
            <a:off x="1020726" y="3007625"/>
            <a:ext cx="5832649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solidFill>
                  <a:srgbClr val="FF00BE"/>
                </a:solidFill>
                <a:latin typeface="Titillium Web"/>
                <a:ea typeface="Titillium Web"/>
                <a:cs typeface="Titillium Web"/>
                <a:sym typeface="Titillium Web"/>
              </a:rPr>
              <a:t>CICLO 4</a:t>
            </a:r>
            <a:endParaRPr sz="3000" b="1" dirty="0">
              <a:solidFill>
                <a:srgbClr val="FF00BE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" name="Google Shape;47;p14"/>
          <p:cNvSpPr txBox="1"/>
          <p:nvPr/>
        </p:nvSpPr>
        <p:spPr>
          <a:xfrm>
            <a:off x="1020725" y="3568722"/>
            <a:ext cx="5323367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i="1" dirty="0">
                <a:solidFill>
                  <a:srgbClr val="FF00BE"/>
                </a:solidFill>
                <a:latin typeface="Miriam Libre"/>
                <a:ea typeface="Miriam Libre"/>
                <a:cs typeface="Miriam Libre"/>
                <a:sym typeface="Miriam Libre"/>
              </a:rPr>
              <a:t>Desarrollo Web – </a:t>
            </a:r>
            <a:r>
              <a:rPr lang="es-ES" sz="2200" i="1" dirty="0" err="1">
                <a:solidFill>
                  <a:srgbClr val="FF00BE"/>
                </a:solidFill>
                <a:latin typeface="Miriam Libre"/>
                <a:ea typeface="Miriam Libre"/>
                <a:cs typeface="Miriam Libre"/>
                <a:sym typeface="Miriam Libre"/>
              </a:rPr>
              <a:t>Stack</a:t>
            </a:r>
            <a:r>
              <a:rPr lang="es-ES" sz="2200" i="1" dirty="0">
                <a:solidFill>
                  <a:srgbClr val="FF00BE"/>
                </a:solidFill>
                <a:latin typeface="Miriam Libre"/>
                <a:ea typeface="Miriam Libre"/>
                <a:cs typeface="Miriam Libre"/>
                <a:sym typeface="Miriam Libre"/>
              </a:rPr>
              <a:t> MERN</a:t>
            </a:r>
            <a:endParaRPr sz="2200" i="1" dirty="0">
              <a:solidFill>
                <a:srgbClr val="FF00BE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B2A11C-5ED6-D90C-EAC4-B69F11059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93" y="936994"/>
            <a:ext cx="7478233" cy="420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2026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/>
        </p:nvSpPr>
        <p:spPr>
          <a:xfrm>
            <a:off x="1020726" y="3007625"/>
            <a:ext cx="5832649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solidFill>
                  <a:srgbClr val="FF00BE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INTRODUCCION A JAVASCRIPT</a:t>
            </a:r>
            <a:endParaRPr sz="3000" b="1" dirty="0">
              <a:solidFill>
                <a:srgbClr val="FF00BE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" name="Google Shape;47;p14"/>
          <p:cNvSpPr txBox="1"/>
          <p:nvPr/>
        </p:nvSpPr>
        <p:spPr>
          <a:xfrm>
            <a:off x="1020725" y="3568722"/>
            <a:ext cx="5323367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i="1" dirty="0">
                <a:solidFill>
                  <a:srgbClr val="FF00BE"/>
                </a:solidFill>
                <a:latin typeface="Miriam Libre"/>
                <a:ea typeface="Miriam Libre"/>
                <a:cs typeface="Miriam Libre"/>
                <a:sym typeface="Miriam Libre"/>
              </a:rPr>
              <a:t>Desarrollo Web – </a:t>
            </a:r>
            <a:r>
              <a:rPr lang="es-ES" sz="2200" i="1" dirty="0" err="1">
                <a:solidFill>
                  <a:srgbClr val="FF00BE"/>
                </a:solidFill>
                <a:latin typeface="Miriam Libre"/>
                <a:ea typeface="Miriam Libre"/>
                <a:cs typeface="Miriam Libre"/>
                <a:sym typeface="Miriam Libre"/>
              </a:rPr>
              <a:t>Stack</a:t>
            </a:r>
            <a:r>
              <a:rPr lang="es-ES" sz="2200" i="1" dirty="0">
                <a:solidFill>
                  <a:srgbClr val="FF00BE"/>
                </a:solidFill>
                <a:latin typeface="Miriam Libre"/>
                <a:ea typeface="Miriam Libre"/>
                <a:cs typeface="Miriam Libre"/>
                <a:sym typeface="Miriam Libre"/>
              </a:rPr>
              <a:t> MERN</a:t>
            </a:r>
            <a:endParaRPr sz="2200" i="1" dirty="0">
              <a:solidFill>
                <a:srgbClr val="FF00BE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  <p:extLst>
      <p:ext uri="{BB962C8B-B14F-4D97-AF65-F5344CB8AC3E}">
        <p14:creationId xmlns:p14="http://schemas.microsoft.com/office/powerpoint/2010/main" val="285093961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3900E-F3F6-1F2A-209E-4E6008344F5D}"/>
              </a:ext>
            </a:extLst>
          </p:cNvPr>
          <p:cNvSpPr txBox="1"/>
          <p:nvPr/>
        </p:nvSpPr>
        <p:spPr>
          <a:xfrm>
            <a:off x="1913860" y="100860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INTRODUCCION A JAVASCRIPT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1437E6-8A24-E414-3DA7-F98E82DD0D1C}"/>
              </a:ext>
            </a:extLst>
          </p:cNvPr>
          <p:cNvSpPr txBox="1"/>
          <p:nvPr/>
        </p:nvSpPr>
        <p:spPr>
          <a:xfrm>
            <a:off x="630865" y="1531089"/>
            <a:ext cx="78822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En las siguientes diapositivas vamos a ver algunas características generales sobre el lenguaje de programación JavaScript.</a:t>
            </a:r>
          </a:p>
          <a:p>
            <a:endParaRPr lang="es-CO" dirty="0"/>
          </a:p>
          <a:p>
            <a:r>
              <a:rPr lang="es-ES" dirty="0"/>
              <a:t>JavaScript es el lenguaje de programación más popular del mundo.</a:t>
            </a:r>
          </a:p>
          <a:p>
            <a:endParaRPr lang="es-ES" dirty="0"/>
          </a:p>
          <a:p>
            <a:r>
              <a:rPr lang="es-ES" dirty="0"/>
              <a:t>JavaScript es el lenguaje de programación de la Web.</a:t>
            </a:r>
          </a:p>
          <a:p>
            <a:endParaRPr lang="es-ES" dirty="0"/>
          </a:p>
          <a:p>
            <a:r>
              <a:rPr lang="es-ES" b="1" dirty="0"/>
              <a:t>¿Por qué estudiar JavaScript?</a:t>
            </a:r>
          </a:p>
          <a:p>
            <a:r>
              <a:rPr lang="es-ES" dirty="0"/>
              <a:t>JavaScript es uno de los 3 lenguajes que todos los desarrolladores web deben aprender:</a:t>
            </a:r>
          </a:p>
          <a:p>
            <a:endParaRPr lang="es-ES" dirty="0"/>
          </a:p>
          <a:p>
            <a:r>
              <a:rPr lang="es-ES" dirty="0"/>
              <a:t>   1. HTML para definir el contenido de las páginas web</a:t>
            </a:r>
          </a:p>
          <a:p>
            <a:endParaRPr lang="es-ES" dirty="0"/>
          </a:p>
          <a:p>
            <a:r>
              <a:rPr lang="es-ES" dirty="0"/>
              <a:t>   2. CSS para especificar el diseño de las páginas web</a:t>
            </a:r>
          </a:p>
          <a:p>
            <a:endParaRPr lang="es-ES" dirty="0"/>
          </a:p>
          <a:p>
            <a:r>
              <a:rPr lang="es-ES" dirty="0"/>
              <a:t>   3. JavaScript para programar el comportamiento de las páginas web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9696223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46367A-69C3-C6DC-7C4A-24BAB487D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11" y="2169828"/>
            <a:ext cx="7634177" cy="222861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2268314-92BA-C15F-E396-D5B1394CB46A}"/>
              </a:ext>
            </a:extLst>
          </p:cNvPr>
          <p:cNvSpPr txBox="1"/>
          <p:nvPr/>
        </p:nvSpPr>
        <p:spPr>
          <a:xfrm>
            <a:off x="1913860" y="100860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INTRODUCCION A JAVASCRIPT</a:t>
            </a:r>
          </a:p>
        </p:txBody>
      </p:sp>
    </p:spTree>
    <p:extLst>
      <p:ext uri="{BB962C8B-B14F-4D97-AF65-F5344CB8AC3E}">
        <p14:creationId xmlns:p14="http://schemas.microsoft.com/office/powerpoint/2010/main" val="390974817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1437E6-8A24-E414-3DA7-F98E82DD0D1C}"/>
              </a:ext>
            </a:extLst>
          </p:cNvPr>
          <p:cNvSpPr txBox="1"/>
          <p:nvPr/>
        </p:nvSpPr>
        <p:spPr>
          <a:xfrm>
            <a:off x="630865" y="1531089"/>
            <a:ext cx="78822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Con JavaScript podemos cambiar el contenido HTML</a:t>
            </a:r>
          </a:p>
          <a:p>
            <a:endParaRPr lang="es-CO" b="1" dirty="0"/>
          </a:p>
          <a:p>
            <a:r>
              <a:rPr lang="es-ES" dirty="0"/>
              <a:t>Uno de los muchos métodos HTML de JavaScript es </a:t>
            </a:r>
            <a:r>
              <a:rPr lang="es-ES" dirty="0" err="1"/>
              <a:t>getElementById</a:t>
            </a:r>
            <a:r>
              <a:rPr lang="es-ES" dirty="0"/>
              <a:t>().</a:t>
            </a:r>
          </a:p>
          <a:p>
            <a:endParaRPr lang="es-ES" dirty="0"/>
          </a:p>
          <a:p>
            <a:r>
              <a:rPr lang="es-ES" dirty="0"/>
              <a:t>El siguiente ejemplo "busca" un elemento HTML (con id="demo") y cambia el contenido del elemento (innerHTML) a "</a:t>
            </a:r>
            <a:r>
              <a:rPr lang="es-ES" dirty="0" err="1"/>
              <a:t>Hello</a:t>
            </a:r>
            <a:r>
              <a:rPr lang="es-ES" dirty="0"/>
              <a:t> JavaScript":</a:t>
            </a:r>
            <a:endParaRPr lang="es-CO" dirty="0"/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405944-2696-B276-DCE2-79D2A9E78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48" y="3022688"/>
            <a:ext cx="5518187" cy="194194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54F8A0D-5A28-F0CE-41F7-6B05794CE4DE}"/>
              </a:ext>
            </a:extLst>
          </p:cNvPr>
          <p:cNvSpPr txBox="1"/>
          <p:nvPr/>
        </p:nvSpPr>
        <p:spPr>
          <a:xfrm>
            <a:off x="1913860" y="100860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INTRODUCCION A JAVASCRIPT</a:t>
            </a:r>
          </a:p>
        </p:txBody>
      </p:sp>
    </p:spTree>
    <p:extLst>
      <p:ext uri="{BB962C8B-B14F-4D97-AF65-F5344CB8AC3E}">
        <p14:creationId xmlns:p14="http://schemas.microsoft.com/office/powerpoint/2010/main" val="422821499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1437E6-8A24-E414-3DA7-F98E82DD0D1C}"/>
              </a:ext>
            </a:extLst>
          </p:cNvPr>
          <p:cNvSpPr txBox="1"/>
          <p:nvPr/>
        </p:nvSpPr>
        <p:spPr>
          <a:xfrm>
            <a:off x="630865" y="1531089"/>
            <a:ext cx="78822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JavaScript puede cambiar los valores de los atributos HTML</a:t>
            </a:r>
          </a:p>
          <a:p>
            <a:endParaRPr lang="es-CO" b="1" dirty="0"/>
          </a:p>
          <a:p>
            <a:r>
              <a:rPr lang="es-ES" dirty="0"/>
              <a:t>JavaScript cambia el valor del </a:t>
            </a:r>
            <a:r>
              <a:rPr lang="es-ES" dirty="0" err="1"/>
              <a:t>src</a:t>
            </a:r>
            <a:r>
              <a:rPr lang="es-ES" dirty="0"/>
              <a:t> atributo (fuente) de una &lt;</a:t>
            </a:r>
            <a:r>
              <a:rPr lang="es-ES" dirty="0" err="1"/>
              <a:t>img</a:t>
            </a:r>
            <a:r>
              <a:rPr lang="es-ES" dirty="0"/>
              <a:t>&gt; etiqueta: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BF2BB82-3460-4EC8-0921-6A0832404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33" y="2269753"/>
            <a:ext cx="6804837" cy="279053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8B031EC-045F-72EF-A3C3-009DE4158895}"/>
              </a:ext>
            </a:extLst>
          </p:cNvPr>
          <p:cNvSpPr txBox="1"/>
          <p:nvPr/>
        </p:nvSpPr>
        <p:spPr>
          <a:xfrm>
            <a:off x="1913860" y="100860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INTRODUCCION A JAVASCRIPT</a:t>
            </a:r>
          </a:p>
        </p:txBody>
      </p:sp>
    </p:spTree>
    <p:extLst>
      <p:ext uri="{BB962C8B-B14F-4D97-AF65-F5344CB8AC3E}">
        <p14:creationId xmlns:p14="http://schemas.microsoft.com/office/powerpoint/2010/main" val="469875550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3900E-F3F6-1F2A-209E-4E6008344F5D}"/>
              </a:ext>
            </a:extLst>
          </p:cNvPr>
          <p:cNvSpPr txBox="1"/>
          <p:nvPr/>
        </p:nvSpPr>
        <p:spPr>
          <a:xfrm>
            <a:off x="1913860" y="1008605"/>
            <a:ext cx="5032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INTRODUCCION A JAVASCRIPT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1437E6-8A24-E414-3DA7-F98E82DD0D1C}"/>
              </a:ext>
            </a:extLst>
          </p:cNvPr>
          <p:cNvSpPr txBox="1"/>
          <p:nvPr/>
        </p:nvSpPr>
        <p:spPr>
          <a:xfrm>
            <a:off x="630865" y="1531089"/>
            <a:ext cx="78822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JavaScript puede cambiar los estilos HTML (CSS)</a:t>
            </a:r>
          </a:p>
          <a:p>
            <a:endParaRPr lang="es-CO" b="1" dirty="0"/>
          </a:p>
          <a:p>
            <a:r>
              <a:rPr lang="es-ES" dirty="0"/>
              <a:t>Cambiar el estilo de un elemento HTML es una variante de cambiar un atributo HTML: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99E11D4-909F-4E2A-DA50-5B034D874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79" y="2711502"/>
            <a:ext cx="8569842" cy="80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2011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1437E6-8A24-E414-3DA7-F98E82DD0D1C}"/>
              </a:ext>
            </a:extLst>
          </p:cNvPr>
          <p:cNvSpPr txBox="1"/>
          <p:nvPr/>
        </p:nvSpPr>
        <p:spPr>
          <a:xfrm>
            <a:off x="630865" y="1531089"/>
            <a:ext cx="78822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b="1" dirty="0"/>
          </a:p>
          <a:p>
            <a:r>
              <a:rPr lang="es-ES" b="1" dirty="0"/>
              <a:t>JavaScript puede ocultar y mostrar elementos HTML</a:t>
            </a:r>
          </a:p>
          <a:p>
            <a:endParaRPr lang="es-CO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37F81F-5E79-C063-D421-A96C97642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65" y="2529315"/>
            <a:ext cx="7825563" cy="86563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13860" y="100860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INTRODUCCION A JAVASCRIPT</a:t>
            </a:r>
          </a:p>
        </p:txBody>
      </p:sp>
    </p:spTree>
    <p:extLst>
      <p:ext uri="{BB962C8B-B14F-4D97-AF65-F5344CB8AC3E}">
        <p14:creationId xmlns:p14="http://schemas.microsoft.com/office/powerpoint/2010/main" val="2233194956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1437E6-8A24-E414-3DA7-F98E82DD0D1C}"/>
              </a:ext>
            </a:extLst>
          </p:cNvPr>
          <p:cNvSpPr txBox="1"/>
          <p:nvPr/>
        </p:nvSpPr>
        <p:spPr>
          <a:xfrm>
            <a:off x="630865" y="1531089"/>
            <a:ext cx="78822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b="1" dirty="0"/>
          </a:p>
          <a:p>
            <a:r>
              <a:rPr lang="es-ES" b="1" dirty="0"/>
              <a:t>Posición de escritura de JavaScript</a:t>
            </a:r>
          </a:p>
          <a:p>
            <a:endParaRPr lang="es-CO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13860" y="100860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INTRODUCCION A JAVASCRIPT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DCACF5C-B44B-A583-1169-3DF916FE3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42" y="2481165"/>
            <a:ext cx="7244316" cy="18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52396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1437E6-8A24-E414-3DA7-F98E82DD0D1C}"/>
              </a:ext>
            </a:extLst>
          </p:cNvPr>
          <p:cNvSpPr txBox="1"/>
          <p:nvPr/>
        </p:nvSpPr>
        <p:spPr>
          <a:xfrm>
            <a:off x="630865" y="1531089"/>
            <a:ext cx="78822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b="1" dirty="0"/>
          </a:p>
          <a:p>
            <a:r>
              <a:rPr lang="es-ES" b="1" dirty="0"/>
              <a:t>Posición de escritura de JavaScript (</a:t>
            </a:r>
            <a:r>
              <a:rPr lang="es-ES" b="1" dirty="0" err="1"/>
              <a:t>outline</a:t>
            </a:r>
            <a:r>
              <a:rPr lang="es-ES" b="1" dirty="0"/>
              <a:t>)</a:t>
            </a:r>
          </a:p>
          <a:p>
            <a:endParaRPr lang="es-CO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13860" y="100860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INTRODUCCION A JAVASCRIPT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12875BC-44BC-4EA6-A3D8-BB92E264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793" y="2330572"/>
            <a:ext cx="5415404" cy="251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0513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F31F6FF-C756-9FA4-9EA3-1EF65E907D4A}"/>
              </a:ext>
            </a:extLst>
          </p:cNvPr>
          <p:cNvSpPr txBox="1"/>
          <p:nvPr/>
        </p:nvSpPr>
        <p:spPr>
          <a:xfrm>
            <a:off x="375684" y="893135"/>
            <a:ext cx="7790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STACK MERN</a:t>
            </a:r>
          </a:p>
        </p:txBody>
      </p:sp>
      <p:pic>
        <p:nvPicPr>
          <p:cNvPr id="1026" name="Picture 2" descr="Komarca">
            <a:extLst>
              <a:ext uri="{FF2B5EF4-FFF2-40B4-BE49-F238E27FC236}">
                <a16:creationId xmlns:a16="http://schemas.microsoft.com/office/drawing/2014/main" id="{FDDFAC67-543E-D963-4B50-5831134C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153" y="1769623"/>
            <a:ext cx="4869954" cy="21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336140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1437E6-8A24-E414-3DA7-F98E82DD0D1C}"/>
              </a:ext>
            </a:extLst>
          </p:cNvPr>
          <p:cNvSpPr txBox="1"/>
          <p:nvPr/>
        </p:nvSpPr>
        <p:spPr>
          <a:xfrm>
            <a:off x="630865" y="1531089"/>
            <a:ext cx="78822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b="1" dirty="0"/>
          </a:p>
          <a:p>
            <a:r>
              <a:rPr lang="es-ES" b="1" dirty="0"/>
              <a:t>Funciones y eventos de JavaScript</a:t>
            </a:r>
          </a:p>
          <a:p>
            <a:endParaRPr lang="es-ES" b="1" dirty="0"/>
          </a:p>
          <a:p>
            <a:r>
              <a:rPr lang="es-ES" dirty="0"/>
              <a:t>Una función JavaScript es un bloque de código JavaScript, que se puede ejecutar cuando se "llama".</a:t>
            </a:r>
          </a:p>
          <a:p>
            <a:endParaRPr lang="es-ES" dirty="0"/>
          </a:p>
          <a:p>
            <a:r>
              <a:rPr lang="es-ES" dirty="0"/>
              <a:t>Por ejemplo, se puede llamar a una función cuando ocurre un evento, como cuando el usuario hace clic en un botón.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13860" y="100860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INTRODUCCION A JAVASCRIPT</a:t>
            </a:r>
          </a:p>
        </p:txBody>
      </p:sp>
    </p:spTree>
    <p:extLst>
      <p:ext uri="{BB962C8B-B14F-4D97-AF65-F5344CB8AC3E}">
        <p14:creationId xmlns:p14="http://schemas.microsoft.com/office/powerpoint/2010/main" val="196499368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1437E6-8A24-E414-3DA7-F98E82DD0D1C}"/>
              </a:ext>
            </a:extLst>
          </p:cNvPr>
          <p:cNvSpPr txBox="1"/>
          <p:nvPr/>
        </p:nvSpPr>
        <p:spPr>
          <a:xfrm>
            <a:off x="630865" y="1531089"/>
            <a:ext cx="78822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b="1" dirty="0"/>
          </a:p>
          <a:p>
            <a:r>
              <a:rPr lang="en-US" b="1" dirty="0"/>
              <a:t>JavaScript </a:t>
            </a:r>
            <a:r>
              <a:rPr lang="en-US" b="1" dirty="0" err="1"/>
              <a:t>en</a:t>
            </a:r>
            <a:r>
              <a:rPr lang="en-US" b="1" dirty="0"/>
              <a:t> &lt;head&gt; o &lt;body&gt;</a:t>
            </a:r>
          </a:p>
          <a:p>
            <a:endParaRPr lang="es-ES" b="1" dirty="0"/>
          </a:p>
          <a:p>
            <a:r>
              <a:rPr lang="es-ES" dirty="0"/>
              <a:t>Puede colocar cualquier número de scripts de comandos en un documento HTML.</a:t>
            </a:r>
          </a:p>
          <a:p>
            <a:endParaRPr lang="es-ES" dirty="0"/>
          </a:p>
          <a:p>
            <a:r>
              <a:rPr lang="es-ES" dirty="0"/>
              <a:t>Los scripts se pueden colocar en la sección </a:t>
            </a:r>
            <a:r>
              <a:rPr lang="es-ES" b="1" dirty="0"/>
              <a:t>&lt;</a:t>
            </a:r>
            <a:r>
              <a:rPr lang="es-ES" b="1" dirty="0" err="1"/>
              <a:t>body</a:t>
            </a:r>
            <a:r>
              <a:rPr lang="es-ES" b="1" dirty="0"/>
              <a:t>&gt;</a:t>
            </a:r>
            <a:r>
              <a:rPr lang="es-ES" dirty="0"/>
              <a:t>, o en la </a:t>
            </a:r>
            <a:r>
              <a:rPr lang="es-ES" b="1" dirty="0"/>
              <a:t>&lt;head&gt;</a:t>
            </a:r>
            <a:r>
              <a:rPr lang="es-ES" dirty="0"/>
              <a:t> de una página HTML, o en ambos.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13860" y="100860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INTRODUCCION A JAVASCRIPT</a:t>
            </a:r>
          </a:p>
        </p:txBody>
      </p:sp>
    </p:spTree>
    <p:extLst>
      <p:ext uri="{BB962C8B-B14F-4D97-AF65-F5344CB8AC3E}">
        <p14:creationId xmlns:p14="http://schemas.microsoft.com/office/powerpoint/2010/main" val="1195838781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1437E6-8A24-E414-3DA7-F98E82DD0D1C}"/>
              </a:ext>
            </a:extLst>
          </p:cNvPr>
          <p:cNvSpPr txBox="1"/>
          <p:nvPr/>
        </p:nvSpPr>
        <p:spPr>
          <a:xfrm>
            <a:off x="630865" y="1552354"/>
            <a:ext cx="7882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Ejemplo script en cabecera &lt;head&gt;: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13860" y="100860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INTRODUCCION A JAVASCRIPT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89502F-47CF-7EE7-729A-FC2EF479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540" y="1943288"/>
            <a:ext cx="4550735" cy="30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38126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1437E6-8A24-E414-3DA7-F98E82DD0D1C}"/>
              </a:ext>
            </a:extLst>
          </p:cNvPr>
          <p:cNvSpPr txBox="1"/>
          <p:nvPr/>
        </p:nvSpPr>
        <p:spPr>
          <a:xfrm>
            <a:off x="630865" y="1552354"/>
            <a:ext cx="7882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Ejemplo script en el cuerpo &lt;</a:t>
            </a:r>
            <a:r>
              <a:rPr lang="es-ES" b="1" dirty="0" err="1"/>
              <a:t>body</a:t>
            </a:r>
            <a:r>
              <a:rPr lang="es-ES" b="1" dirty="0"/>
              <a:t>&gt;: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13860" y="100860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INTRODUCCION A JAVASCRIPT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576C7C-1DF0-872D-6388-F2DB49F53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831" y="1887155"/>
            <a:ext cx="4388256" cy="317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38162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1437E6-8A24-E414-3DA7-F98E82DD0D1C}"/>
              </a:ext>
            </a:extLst>
          </p:cNvPr>
          <p:cNvSpPr txBox="1"/>
          <p:nvPr/>
        </p:nvSpPr>
        <p:spPr>
          <a:xfrm>
            <a:off x="630865" y="1531089"/>
            <a:ext cx="78822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b="1" dirty="0"/>
          </a:p>
          <a:p>
            <a:r>
              <a:rPr lang="en-US" b="1" dirty="0"/>
              <a:t>JavaScript </a:t>
            </a:r>
            <a:r>
              <a:rPr lang="en-US" b="1" dirty="0" err="1"/>
              <a:t>Externos</a:t>
            </a:r>
            <a:endParaRPr lang="en-US" b="1" dirty="0"/>
          </a:p>
          <a:p>
            <a:endParaRPr lang="es-ES" b="1" dirty="0"/>
          </a:p>
          <a:p>
            <a:r>
              <a:rPr lang="es-ES" dirty="0"/>
              <a:t>Los scripts externos son prácticos cuando se usa el mismo código en muchas páginas web diferentes.</a:t>
            </a:r>
          </a:p>
          <a:p>
            <a:endParaRPr lang="es-ES" dirty="0"/>
          </a:p>
          <a:p>
            <a:r>
              <a:rPr lang="es-ES" dirty="0"/>
              <a:t>Los archivos JavaScript tienen la extensión de archivo .</a:t>
            </a:r>
            <a:r>
              <a:rPr lang="es-ES" dirty="0" err="1"/>
              <a:t>js</a:t>
            </a:r>
            <a:r>
              <a:rPr lang="es-ES" dirty="0"/>
              <a:t> .</a:t>
            </a:r>
          </a:p>
          <a:p>
            <a:endParaRPr lang="es-ES" dirty="0"/>
          </a:p>
          <a:p>
            <a:r>
              <a:rPr lang="es-ES" dirty="0"/>
              <a:t>Para usar una secuencia de comandos externa, coloque el nombre del archivo de secuencia de comandos en el atributo </a:t>
            </a:r>
            <a:r>
              <a:rPr lang="es-ES" dirty="0" err="1"/>
              <a:t>src</a:t>
            </a:r>
            <a:r>
              <a:rPr lang="es-ES" dirty="0"/>
              <a:t> (fuente) de una etiqueta &lt;script&gt; :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13860" y="100860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INTRODUCCION A JAVASCRIPT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02E9AD-B170-A9D1-D4D9-5F4C0F7DD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455" y="4039486"/>
            <a:ext cx="36385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48991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1437E6-8A24-E414-3DA7-F98E82DD0D1C}"/>
              </a:ext>
            </a:extLst>
          </p:cNvPr>
          <p:cNvSpPr txBox="1"/>
          <p:nvPr/>
        </p:nvSpPr>
        <p:spPr>
          <a:xfrm>
            <a:off x="630865" y="1531089"/>
            <a:ext cx="7882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b="1" dirty="0"/>
          </a:p>
          <a:p>
            <a:r>
              <a:rPr lang="en-US" b="1" dirty="0"/>
              <a:t>JavaScript </a:t>
            </a:r>
            <a:r>
              <a:rPr lang="en-US" b="1" dirty="0" err="1"/>
              <a:t>Externos</a:t>
            </a:r>
            <a:endParaRPr lang="en-US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13860" y="100860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INTRODUCCION A JAVASCRIPT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041B68-E905-7FB7-AEDB-677BC67B8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1" y="2228345"/>
            <a:ext cx="4673452" cy="28584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6FC193-38F0-2929-6859-C293C6246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724" y="2228345"/>
            <a:ext cx="4091392" cy="10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54921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1437E6-8A24-E414-3DA7-F98E82DD0D1C}"/>
              </a:ext>
            </a:extLst>
          </p:cNvPr>
          <p:cNvSpPr txBox="1"/>
          <p:nvPr/>
        </p:nvSpPr>
        <p:spPr>
          <a:xfrm>
            <a:off x="630865" y="1531089"/>
            <a:ext cx="788227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b="1" dirty="0"/>
          </a:p>
          <a:p>
            <a:r>
              <a:rPr lang="es-ES" b="1" dirty="0"/>
              <a:t>Ventajas de JavaScript externo</a:t>
            </a:r>
          </a:p>
          <a:p>
            <a:endParaRPr lang="es-ES" b="1" dirty="0"/>
          </a:p>
          <a:p>
            <a:r>
              <a:rPr lang="es-ES" dirty="0"/>
              <a:t>Colocar scripts en archivos externos tiene algunas ventajas: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Separa HTML y código.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Hace que HTML y JavaScript sean más fáciles de leer y mantener.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archivos JavaScript almacenados en caché pueden acelerar la carga de la página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Puede colocar una referencia de secuencia de comandos externa en &lt;head&gt; o &lt;</a:t>
            </a:r>
            <a:r>
              <a:rPr lang="es-ES" dirty="0" err="1"/>
              <a:t>body</a:t>
            </a:r>
            <a:r>
              <a:rPr lang="es-ES" dirty="0"/>
              <a:t>&gt; como desee.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script se comportará como si estuviera ubicado exactamente donde se encuentra la &lt;script&gt; etiqueta.</a:t>
            </a:r>
          </a:p>
          <a:p>
            <a:endParaRPr lang="es-ES" dirty="0"/>
          </a:p>
          <a:p>
            <a:r>
              <a:rPr lang="es-ES" dirty="0"/>
              <a:t>Colocar scripts en la parte inferior del elemento &lt;</a:t>
            </a:r>
            <a:r>
              <a:rPr lang="es-ES" dirty="0" err="1"/>
              <a:t>body</a:t>
            </a:r>
            <a:r>
              <a:rPr lang="es-ES" dirty="0"/>
              <a:t>&gt; mejora la velocidad de visualización, porque la interpretación de los scripts ralentiza la visualización.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13860" y="100860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INTRODUCCION A JAVASCRIPT</a:t>
            </a:r>
          </a:p>
        </p:txBody>
      </p:sp>
    </p:spTree>
    <p:extLst>
      <p:ext uri="{BB962C8B-B14F-4D97-AF65-F5344CB8AC3E}">
        <p14:creationId xmlns:p14="http://schemas.microsoft.com/office/powerpoint/2010/main" val="4217652955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1437E6-8A24-E414-3DA7-F98E82DD0D1C}"/>
              </a:ext>
            </a:extLst>
          </p:cNvPr>
          <p:cNvSpPr txBox="1"/>
          <p:nvPr/>
        </p:nvSpPr>
        <p:spPr>
          <a:xfrm>
            <a:off x="630865" y="1531089"/>
            <a:ext cx="7882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b="1" dirty="0"/>
          </a:p>
          <a:p>
            <a:r>
              <a:rPr lang="es-ES" b="1" dirty="0"/>
              <a:t>Posibilidades de visualización de JavaScript</a:t>
            </a:r>
          </a:p>
          <a:p>
            <a:endParaRPr lang="es-ES" b="1" dirty="0"/>
          </a:p>
          <a:p>
            <a:r>
              <a:rPr lang="es-ES" dirty="0"/>
              <a:t>JavaScript puede "mostrar" datos de diferentes maneras:</a:t>
            </a:r>
          </a:p>
          <a:p>
            <a:endParaRPr lang="es-ES" dirty="0"/>
          </a:p>
          <a:p>
            <a:r>
              <a:rPr lang="es-ES" dirty="0"/>
              <a:t>Escribir en un elemento HTML, usando </a:t>
            </a:r>
            <a:r>
              <a:rPr lang="es-ES" b="1" dirty="0"/>
              <a:t>innerHTML</a:t>
            </a:r>
            <a:r>
              <a:rPr lang="es-ES" dirty="0"/>
              <a:t>.</a:t>
            </a:r>
          </a:p>
          <a:p>
            <a:r>
              <a:rPr lang="es-ES" dirty="0"/>
              <a:t>Escribir en la salida HTML usando </a:t>
            </a:r>
            <a:r>
              <a:rPr lang="es-ES" b="1" dirty="0"/>
              <a:t>document.write()</a:t>
            </a:r>
            <a:r>
              <a:rPr lang="es-ES" dirty="0"/>
              <a:t>.</a:t>
            </a:r>
          </a:p>
          <a:p>
            <a:r>
              <a:rPr lang="es-ES" dirty="0"/>
              <a:t>Escribir en un cuadro de alerta, usando </a:t>
            </a:r>
            <a:r>
              <a:rPr lang="es-ES" b="1" dirty="0"/>
              <a:t>window.alert()</a:t>
            </a:r>
            <a:r>
              <a:rPr lang="es-ES" dirty="0"/>
              <a:t>.</a:t>
            </a:r>
          </a:p>
          <a:p>
            <a:r>
              <a:rPr lang="es-ES" dirty="0"/>
              <a:t>Escribiendo en la consola del navegador, usando </a:t>
            </a:r>
            <a:r>
              <a:rPr lang="es-ES" b="1" dirty="0"/>
              <a:t>console.log().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13860" y="100860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INTRODUCCION A JAVASCRIPT</a:t>
            </a:r>
          </a:p>
        </p:txBody>
      </p:sp>
    </p:spTree>
    <p:extLst>
      <p:ext uri="{BB962C8B-B14F-4D97-AF65-F5344CB8AC3E}">
        <p14:creationId xmlns:p14="http://schemas.microsoft.com/office/powerpoint/2010/main" val="3610117939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1437E6-8A24-E414-3DA7-F98E82DD0D1C}"/>
              </a:ext>
            </a:extLst>
          </p:cNvPr>
          <p:cNvSpPr txBox="1"/>
          <p:nvPr/>
        </p:nvSpPr>
        <p:spPr>
          <a:xfrm>
            <a:off x="630865" y="1251558"/>
            <a:ext cx="7882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b="1" dirty="0"/>
          </a:p>
          <a:p>
            <a:r>
              <a:rPr lang="es-ES" b="1" dirty="0"/>
              <a:t>Comentarios de una sola línea</a:t>
            </a:r>
          </a:p>
          <a:p>
            <a:endParaRPr lang="es-ES" b="1" dirty="0"/>
          </a:p>
          <a:p>
            <a:r>
              <a:rPr lang="es-ES" dirty="0"/>
              <a:t>Los comentarios de una sola línea comienzan con //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35125" y="102072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COMENTARIOS EN JAVASCRIPT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C724E34-4CCF-D482-BD53-1AED0C35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9" y="2205665"/>
            <a:ext cx="3749749" cy="85988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BB92360-96EE-33F1-AA25-A9DA33C1B70B}"/>
              </a:ext>
            </a:extLst>
          </p:cNvPr>
          <p:cNvSpPr txBox="1"/>
          <p:nvPr/>
        </p:nvSpPr>
        <p:spPr>
          <a:xfrm>
            <a:off x="581246" y="3153278"/>
            <a:ext cx="78822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Comentarios de varias líneas</a:t>
            </a:r>
          </a:p>
          <a:p>
            <a:endParaRPr lang="es-ES" b="1" dirty="0"/>
          </a:p>
          <a:p>
            <a:r>
              <a:rPr lang="es-ES" dirty="0"/>
              <a:t>Los comentarios de varias líneas comienzan con /*y terminan con */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E2EA41A-B0ED-EE79-D3C7-0E2D49991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84" y="3891942"/>
            <a:ext cx="3301788" cy="110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65726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35125" y="102072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OPERADORES ARITMETICOS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8AEA404-0935-84AE-AF3C-D9DD6516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661" y="1715545"/>
            <a:ext cx="4564136" cy="3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4932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43C8FB1-AA34-1CA3-15E2-EB4AD26BE987}"/>
              </a:ext>
            </a:extLst>
          </p:cNvPr>
          <p:cNvSpPr txBox="1"/>
          <p:nvPr/>
        </p:nvSpPr>
        <p:spPr>
          <a:xfrm>
            <a:off x="375684" y="893135"/>
            <a:ext cx="7790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STACK MERN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AB11755-EA8A-85EE-A5D0-1B6A5E36D3B7}"/>
              </a:ext>
            </a:extLst>
          </p:cNvPr>
          <p:cNvSpPr txBox="1"/>
          <p:nvPr/>
        </p:nvSpPr>
        <p:spPr>
          <a:xfrm>
            <a:off x="659220" y="1293245"/>
            <a:ext cx="8009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333333"/>
                </a:solidFill>
                <a:latin typeface="Lato" panose="020F0502020204030203" pitchFamily="34" charset="0"/>
              </a:rPr>
              <a:t>L</a:t>
            </a:r>
            <a:r>
              <a:rPr lang="es-E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a pila </a:t>
            </a:r>
            <a:r>
              <a:rPr lang="es-ES" b="1" i="0" dirty="0">
                <a:solidFill>
                  <a:srgbClr val="191919"/>
                </a:solidFill>
                <a:effectLst/>
                <a:latin typeface="Lato" panose="020F0502020204030203" pitchFamily="34" charset="0"/>
              </a:rPr>
              <a:t>MERN</a:t>
            </a:r>
            <a:r>
              <a:rPr lang="es-E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es un conjunto de marcos/tecnologías utilizados para el desarrollo web de aplicaciones que consta de </a:t>
            </a:r>
            <a:r>
              <a:rPr lang="es-ES" b="1" i="0" dirty="0">
                <a:solidFill>
                  <a:srgbClr val="191919"/>
                </a:solidFill>
                <a:effectLst/>
                <a:latin typeface="Lato" panose="020F0502020204030203" pitchFamily="34" charset="0"/>
              </a:rPr>
              <a:t>MongoDB, React JS, Express JS y </a:t>
            </a:r>
            <a:r>
              <a:rPr lang="es-ES" b="1" i="0" dirty="0" err="1">
                <a:solidFill>
                  <a:srgbClr val="191919"/>
                </a:solidFill>
                <a:effectLst/>
                <a:latin typeface="Lato" panose="020F0502020204030203" pitchFamily="34" charset="0"/>
              </a:rPr>
              <a:t>Node</a:t>
            </a:r>
            <a:r>
              <a:rPr lang="es-ES" b="1" i="0" dirty="0">
                <a:solidFill>
                  <a:srgbClr val="191919"/>
                </a:solidFill>
                <a:effectLst/>
                <a:latin typeface="Lato" panose="020F0502020204030203" pitchFamily="34" charset="0"/>
              </a:rPr>
              <a:t> JS</a:t>
            </a:r>
            <a:r>
              <a:rPr lang="es-E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como sus componentes</a:t>
            </a:r>
            <a:endParaRPr lang="es-CO" dirty="0"/>
          </a:p>
        </p:txBody>
      </p:sp>
      <p:pic>
        <p:nvPicPr>
          <p:cNvPr id="7" name="Picture 4" descr="Qué es MongoDB? - Datademia">
            <a:extLst>
              <a:ext uri="{FF2B5EF4-FFF2-40B4-BE49-F238E27FC236}">
                <a16:creationId xmlns:a16="http://schemas.microsoft.com/office/drawing/2014/main" id="{16AF8857-E9BC-AE67-749B-7EF862900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85" y="2496203"/>
            <a:ext cx="2065055" cy="9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xpress.js - Workshop Fullstack Javascript">
            <a:extLst>
              <a:ext uri="{FF2B5EF4-FFF2-40B4-BE49-F238E27FC236}">
                <a16:creationId xmlns:a16="http://schemas.microsoft.com/office/drawing/2014/main" id="{CBE22E88-35C6-9E79-0D26-736431645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380" y="2579653"/>
            <a:ext cx="1842975" cy="84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omo crear un proyecto de React.js desde 0 | create-react-app - DEV  Community 👩‍💻👨‍💻">
            <a:extLst>
              <a:ext uri="{FF2B5EF4-FFF2-40B4-BE49-F238E27FC236}">
                <a16:creationId xmlns:a16="http://schemas.microsoft.com/office/drawing/2014/main" id="{72E11261-AD03-3A90-A370-76FEB2CB4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88130"/>
            <a:ext cx="2006009" cy="84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Node.js - Wikipedia, la enciclopedia libre">
            <a:extLst>
              <a:ext uri="{FF2B5EF4-FFF2-40B4-BE49-F238E27FC236}">
                <a16:creationId xmlns:a16="http://schemas.microsoft.com/office/drawing/2014/main" id="{A8BE4342-ECD1-BB0F-12E2-4779E927A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788" y="2693724"/>
            <a:ext cx="1254939" cy="76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658147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35125" y="102072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OPERADORES ASIGNACION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95F229E-611E-3150-3D3A-74C5F28F1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77" y="2138430"/>
            <a:ext cx="7169445" cy="206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84172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698204" y="850603"/>
            <a:ext cx="7747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OPERADORES DE COMPARACION  Y LOGICOS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E81781-8284-0CDF-63CC-EF70E0F6A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57" y="1475301"/>
            <a:ext cx="3846328" cy="35822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E69E7F-7407-D12B-157D-6DBA806E5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225" y="1495425"/>
            <a:ext cx="35718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863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35125" y="102072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VARIABLES EN JAVASCRIPT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357E80B-E181-C84E-37B7-D7B5ED1AC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97" y="1818278"/>
            <a:ext cx="65532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37494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35125" y="102072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VARIABLES EN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552893" y="1538177"/>
            <a:ext cx="756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Las variables son contenedores para almacenar datos (almacenar valores de datos).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8C0E30-4227-0FC7-B599-BF5C4128C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74" y="2250905"/>
            <a:ext cx="1990725" cy="10382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306F8FE-4362-EE4A-078D-2EBAA6CBA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27" y="3664398"/>
            <a:ext cx="1771650" cy="10572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363A15B-4189-381B-AE13-573266648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664398"/>
            <a:ext cx="1562100" cy="10953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7183DC7-F438-8944-09A5-1BE3F1B86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51471"/>
            <a:ext cx="32385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19567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35125" y="102072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VARIABLES EN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552893" y="1538177"/>
            <a:ext cx="75632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Las variables son contenedores para almacenar datos (almacenar valores de datos).</a:t>
            </a:r>
          </a:p>
          <a:p>
            <a:endParaRPr lang="es-ES" dirty="0"/>
          </a:p>
          <a:p>
            <a:r>
              <a:rPr lang="es-ES" b="1" dirty="0"/>
              <a:t>¿Cuándo usar JavaScript const?</a:t>
            </a:r>
          </a:p>
          <a:p>
            <a:r>
              <a:rPr lang="es-ES" dirty="0"/>
              <a:t>Si quieres una regla general: declara siempre las variables con </a:t>
            </a:r>
            <a:r>
              <a:rPr lang="es-ES" b="1" dirty="0" err="1"/>
              <a:t>const.</a:t>
            </a:r>
            <a:endParaRPr lang="es-ES" b="1" dirty="0"/>
          </a:p>
          <a:p>
            <a:endParaRPr lang="es-ES" dirty="0"/>
          </a:p>
          <a:p>
            <a:r>
              <a:rPr lang="es-ES" dirty="0"/>
              <a:t>Si cree que el valor de la variable puede cambiar, use </a:t>
            </a:r>
            <a:r>
              <a:rPr lang="es-ES" b="1" dirty="0" err="1"/>
              <a:t>let</a:t>
            </a:r>
            <a:r>
              <a:rPr lang="es-ES" b="1" dirty="0"/>
              <a:t>.</a:t>
            </a:r>
          </a:p>
          <a:p>
            <a:endParaRPr lang="es-ES" b="1" dirty="0"/>
          </a:p>
          <a:p>
            <a:r>
              <a:rPr lang="es-ES" dirty="0"/>
              <a:t>La palabra clave </a:t>
            </a:r>
            <a:r>
              <a:rPr lang="es-ES" b="1" dirty="0" err="1"/>
              <a:t>var</a:t>
            </a:r>
            <a:r>
              <a:rPr lang="es-ES" dirty="0"/>
              <a:t> se usó en código JavaScript desde 1995 hasta 2015.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85189259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35125" y="102072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VARIABLES EN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552893" y="1538177"/>
            <a:ext cx="75632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Identificadores JavaScript</a:t>
            </a:r>
          </a:p>
          <a:p>
            <a:r>
              <a:rPr lang="es-ES" dirty="0"/>
              <a:t>Todas las variables de JavaScript deben identificarse con nombres únicos .</a:t>
            </a:r>
          </a:p>
          <a:p>
            <a:endParaRPr lang="es-ES" dirty="0"/>
          </a:p>
          <a:p>
            <a:r>
              <a:rPr lang="es-ES" dirty="0"/>
              <a:t>Estos nombres únicos se denominan identificadores.</a:t>
            </a:r>
          </a:p>
          <a:p>
            <a:endParaRPr lang="es-ES" dirty="0"/>
          </a:p>
          <a:p>
            <a:r>
              <a:rPr lang="es-ES" dirty="0"/>
              <a:t>Los identificadores pueden ser nombres cortos (como x e y) o nombres más descriptivos (edad, suma, volumen total).</a:t>
            </a:r>
          </a:p>
          <a:p>
            <a:endParaRPr lang="es-ES" dirty="0"/>
          </a:p>
          <a:p>
            <a:r>
              <a:rPr lang="es-ES" dirty="0"/>
              <a:t>Las reglas generales para construir nombres para variables (identificadores únicos) son:</a:t>
            </a:r>
          </a:p>
          <a:p>
            <a:endParaRPr lang="es-ES" dirty="0"/>
          </a:p>
          <a:p>
            <a:r>
              <a:rPr lang="es-ES" dirty="0"/>
              <a:t>Los nombres pueden contener letras, dígitos, guiones bajos y signos de dólar.</a:t>
            </a:r>
          </a:p>
          <a:p>
            <a:r>
              <a:rPr lang="es-ES" dirty="0"/>
              <a:t>Los nombres deben comenzar con una letra.</a:t>
            </a:r>
          </a:p>
          <a:p>
            <a:r>
              <a:rPr lang="es-ES" dirty="0"/>
              <a:t>Los nombres también pueden comenzar con $ y _ ($nombre ; _nombre).</a:t>
            </a:r>
          </a:p>
          <a:p>
            <a:r>
              <a:rPr lang="es-ES" dirty="0"/>
              <a:t>Los nombres distinguen entre mayúsculas y minúsculas (y e Y son variables diferentes).</a:t>
            </a:r>
          </a:p>
          <a:p>
            <a:r>
              <a:rPr lang="es-ES" dirty="0"/>
              <a:t>Las palabras reservadas (como las palabras clave de JavaScript) no se pueden usar como nombres.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91559186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35125" y="102072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VARIABLES EN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552893" y="1538177"/>
            <a:ext cx="756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JavaScript </a:t>
            </a:r>
            <a:r>
              <a:rPr lang="es-ES" b="1" dirty="0" err="1"/>
              <a:t>Let</a:t>
            </a:r>
            <a:endParaRPr lang="es-ES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CB2B3C-03AC-1CA6-2217-14090A410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14" y="1978334"/>
            <a:ext cx="64960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83854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35125" y="102072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VARIABLES EN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552893" y="1538177"/>
            <a:ext cx="756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JavaScript </a:t>
            </a:r>
            <a:r>
              <a:rPr lang="es-ES" b="1" dirty="0" err="1"/>
              <a:t>Let</a:t>
            </a:r>
            <a:endParaRPr lang="es-ES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B3CCCE-B6B2-8373-5489-FE729257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074" y="1901740"/>
            <a:ext cx="3955311" cy="316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56683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35125" y="102072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VARIABLES EN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552893" y="1538177"/>
            <a:ext cx="756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JavaScript </a:t>
            </a:r>
            <a:r>
              <a:rPr lang="es-ES" b="1" dirty="0" err="1"/>
              <a:t>let</a:t>
            </a:r>
            <a:r>
              <a:rPr lang="es-ES" b="1" dirty="0"/>
              <a:t> y const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A7F928-6546-48E3-9199-0B2C4E283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991" y="1981490"/>
            <a:ext cx="5399652" cy="316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42386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35125" y="102072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VARIABLES EN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552893" y="1538177"/>
            <a:ext cx="756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Ejemplo de Block Scope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AADAAF-A213-7942-001E-D8253AE6A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84" y="1960600"/>
            <a:ext cx="5628756" cy="310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0448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43C8FB1-AA34-1CA3-15E2-EB4AD26BE987}"/>
              </a:ext>
            </a:extLst>
          </p:cNvPr>
          <p:cNvSpPr txBox="1"/>
          <p:nvPr/>
        </p:nvSpPr>
        <p:spPr>
          <a:xfrm>
            <a:off x="375684" y="893135"/>
            <a:ext cx="7790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STACK MERN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7E5E10-1D83-C278-3910-6EDF44BB7BDA}"/>
              </a:ext>
            </a:extLst>
          </p:cNvPr>
          <p:cNvSpPr txBox="1"/>
          <p:nvPr/>
        </p:nvSpPr>
        <p:spPr>
          <a:xfrm>
            <a:off x="637955" y="3211933"/>
            <a:ext cx="805238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rgbClr val="191919"/>
                </a:solidFill>
                <a:effectLst/>
                <a:latin typeface="Lato" panose="020F0502020204030203" pitchFamily="34" charset="0"/>
              </a:rPr>
              <a:t>Express JS</a:t>
            </a:r>
            <a:endParaRPr lang="es-ES" b="0" i="0" dirty="0"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es-E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Express JS es un marco que se ha superpuesto en la parte superior de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Node</a:t>
            </a:r>
            <a:r>
              <a:rPr lang="es-E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 JS y se puede utilizar para crear el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backend</a:t>
            </a:r>
            <a:r>
              <a:rPr lang="es-E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 del sitio web con la ayuda de las estructuras y funciones de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Node</a:t>
            </a:r>
            <a:r>
              <a:rPr lang="es-E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 JS. Sin embargo, como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Node</a:t>
            </a:r>
            <a:r>
              <a:rPr lang="es-E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 JS está destinado a ejecutar JavaScript del lado servidor, pero no para desarrollar sitios web, Express JS está destinado justo a esto, a crear sitios web.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69D648D-80DA-CF33-A32D-7EB479BD6EEE}"/>
              </a:ext>
            </a:extLst>
          </p:cNvPr>
          <p:cNvSpPr txBox="1"/>
          <p:nvPr/>
        </p:nvSpPr>
        <p:spPr>
          <a:xfrm>
            <a:off x="637955" y="1293245"/>
            <a:ext cx="80098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i="0" dirty="0">
                <a:solidFill>
                  <a:srgbClr val="191919"/>
                </a:solidFill>
                <a:effectLst/>
                <a:latin typeface="Lato" panose="020F0502020204030203" pitchFamily="34" charset="0"/>
              </a:rPr>
              <a:t>MongoDB</a:t>
            </a:r>
            <a:endParaRPr lang="es-ES" b="0" i="0" dirty="0"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es-E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MongoDB es una de las bases de datos </a:t>
            </a:r>
            <a:r>
              <a:rPr lang="es-ES" b="1" i="0" dirty="0">
                <a:solidFill>
                  <a:srgbClr val="191919"/>
                </a:solidFill>
                <a:effectLst/>
                <a:latin typeface="Lato" panose="020F0502020204030203" pitchFamily="34" charset="0"/>
              </a:rPr>
              <a:t>NoSQL</a:t>
            </a:r>
            <a:r>
              <a:rPr lang="es-E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más sorprendentes que se conoce y está orientada a documentos. Una base de datos MongoDB se puede utilizar para almacenar los datos de la aplicación, cada registro es un documento que consta de pares clave-valor que son similares a los objetos JSON (JavaScript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Object</a:t>
            </a:r>
            <a:r>
              <a:rPr lang="es-E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Notation</a:t>
            </a:r>
            <a:r>
              <a:rPr lang="es-E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). MongoDB es flexible y permite a sus usuarios crear esquemas, bases de datos, tablas,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etc</a:t>
            </a:r>
            <a:r>
              <a:rPr lang="es-E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 sin los requerimientos de una pesada base de datos SQL.</a:t>
            </a:r>
          </a:p>
        </p:txBody>
      </p:sp>
    </p:spTree>
    <p:extLst>
      <p:ext uri="{BB962C8B-B14F-4D97-AF65-F5344CB8AC3E}">
        <p14:creationId xmlns:p14="http://schemas.microsoft.com/office/powerpoint/2010/main" val="978710851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35125" y="102072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VARIABLES EN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552893" y="1538177"/>
            <a:ext cx="756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Const en JavaScript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0BF1D4-7738-6673-4D56-FDAE766E5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89" y="2116447"/>
            <a:ext cx="62865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57227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35125" y="102072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VARIABLES EN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552893" y="1538177"/>
            <a:ext cx="756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Const en JavaScript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848B299-60DC-7092-55F1-A28CEBD6B1EC}"/>
              </a:ext>
            </a:extLst>
          </p:cNvPr>
          <p:cNvSpPr txBox="1"/>
          <p:nvPr/>
        </p:nvSpPr>
        <p:spPr>
          <a:xfrm>
            <a:off x="658110" y="2292327"/>
            <a:ext cx="2092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Error de inicialización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9285460-111C-5B22-A63A-027F58C22E0D}"/>
              </a:ext>
            </a:extLst>
          </p:cNvPr>
          <p:cNvSpPr txBox="1"/>
          <p:nvPr/>
        </p:nvSpPr>
        <p:spPr>
          <a:xfrm>
            <a:off x="3610417" y="2292327"/>
            <a:ext cx="2092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Inicialización correcta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8C00685-04A8-3B62-0462-B6C8FCF6A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45" y="2833244"/>
            <a:ext cx="1390650" cy="8096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9B20506-2808-930A-1066-82B12E341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718" y="2833244"/>
            <a:ext cx="19335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22482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935125" y="1020725"/>
            <a:ext cx="503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VARIABLES EN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552893" y="1538177"/>
            <a:ext cx="756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Const en JavaScript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A97693-01C5-C73C-B0EC-AB12DB2E1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59" y="2260083"/>
            <a:ext cx="7374327" cy="24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01051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637414" y="1020725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CONST TIPO OBJETOS Y ARRAYS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552893" y="1538177"/>
            <a:ext cx="75632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palabra clave </a:t>
            </a:r>
            <a:r>
              <a:rPr lang="es-ES" dirty="0" err="1"/>
              <a:t>const</a:t>
            </a:r>
            <a:r>
              <a:rPr lang="es-ES" dirty="0"/>
              <a:t> es un poco engañosa.</a:t>
            </a:r>
          </a:p>
          <a:p>
            <a:endParaRPr lang="es-ES" dirty="0"/>
          </a:p>
          <a:p>
            <a:r>
              <a:rPr lang="es-ES" dirty="0"/>
              <a:t>No define un valor constante. Define una referencia constante a un valor.</a:t>
            </a:r>
          </a:p>
          <a:p>
            <a:endParaRPr lang="es-ES" dirty="0"/>
          </a:p>
          <a:p>
            <a:r>
              <a:rPr lang="es-ES" b="1" dirty="0"/>
              <a:t>Por eso NO puedes:</a:t>
            </a:r>
          </a:p>
          <a:p>
            <a:endParaRPr lang="es-ES" dirty="0"/>
          </a:p>
          <a:p>
            <a:r>
              <a:rPr lang="es-ES" dirty="0"/>
              <a:t>Reasignar un valor constante</a:t>
            </a:r>
          </a:p>
          <a:p>
            <a:r>
              <a:rPr lang="es-ES" dirty="0"/>
              <a:t>Reasignar una Array constante</a:t>
            </a:r>
          </a:p>
          <a:p>
            <a:r>
              <a:rPr lang="es-ES" dirty="0"/>
              <a:t>Reasignar un objeto constante</a:t>
            </a:r>
          </a:p>
          <a:p>
            <a:endParaRPr lang="es-ES" dirty="0"/>
          </a:p>
          <a:p>
            <a:r>
              <a:rPr lang="es-ES" b="1" dirty="0"/>
              <a:t>Pero puedes:</a:t>
            </a:r>
          </a:p>
          <a:p>
            <a:endParaRPr lang="es-ES" dirty="0"/>
          </a:p>
          <a:p>
            <a:r>
              <a:rPr lang="es-ES" dirty="0"/>
              <a:t>Cambiar los elementos de la matriz constante</a:t>
            </a:r>
          </a:p>
          <a:p>
            <a:r>
              <a:rPr lang="es-ES" dirty="0"/>
              <a:t>Cambiar las propiedades del objeto constante</a:t>
            </a:r>
          </a:p>
        </p:txBody>
      </p:sp>
    </p:spTree>
    <p:extLst>
      <p:ext uri="{BB962C8B-B14F-4D97-AF65-F5344CB8AC3E}">
        <p14:creationId xmlns:p14="http://schemas.microsoft.com/office/powerpoint/2010/main" val="1127168496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637414" y="1020725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CONST TIPO OBJETOS Y ARRAYS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552894" y="1752104"/>
            <a:ext cx="36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Ejemplo de lo que se puede hacer con </a:t>
            </a:r>
            <a:r>
              <a:rPr lang="es-ES" dirty="0" err="1"/>
              <a:t>Arrays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8A46B4-295F-25F4-C637-5BE4EDF79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4" y="2388357"/>
            <a:ext cx="3069264" cy="174859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EB7B946-2846-3F11-0EA8-6D24BEC2FDB3}"/>
              </a:ext>
            </a:extLst>
          </p:cNvPr>
          <p:cNvSpPr txBox="1"/>
          <p:nvPr/>
        </p:nvSpPr>
        <p:spPr>
          <a:xfrm>
            <a:off x="4986671" y="1788737"/>
            <a:ext cx="36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Ejemplo de lo que </a:t>
            </a:r>
            <a:r>
              <a:rPr lang="es-ES" b="1" dirty="0"/>
              <a:t>NO</a:t>
            </a:r>
            <a:r>
              <a:rPr lang="es-ES" dirty="0"/>
              <a:t> se puede hacer con </a:t>
            </a:r>
            <a:r>
              <a:rPr lang="es-ES" dirty="0" err="1"/>
              <a:t>Arrays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D7D6773-5656-1DAC-A3B8-E89E1A465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71" y="2357780"/>
            <a:ext cx="38671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1004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637414" y="1020725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CONST TIPO OBJETOS Y ARRAYS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552894" y="1752104"/>
            <a:ext cx="36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Ejemplo de lo que se puede hacer con Objetos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B7B946-2846-3F11-0EA8-6D24BEC2FDB3}"/>
              </a:ext>
            </a:extLst>
          </p:cNvPr>
          <p:cNvSpPr txBox="1"/>
          <p:nvPr/>
        </p:nvSpPr>
        <p:spPr>
          <a:xfrm>
            <a:off x="4986671" y="1788737"/>
            <a:ext cx="36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Ejemplo de lo que </a:t>
            </a:r>
            <a:r>
              <a:rPr lang="es-ES" b="1" dirty="0"/>
              <a:t>NO</a:t>
            </a:r>
            <a:r>
              <a:rPr lang="es-ES" dirty="0"/>
              <a:t> se puede hacer con Objetos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F6C8BA-0358-1A87-B36C-6DA0D315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4" y="2650609"/>
            <a:ext cx="4115962" cy="165203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D60AD23-9F70-0355-8993-3EBC9C9C0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86" y="2650609"/>
            <a:ext cx="3988317" cy="6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22189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80215" y="988420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TEMPLATE STRING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552894" y="1752104"/>
            <a:ext cx="79106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Los </a:t>
            </a:r>
            <a:r>
              <a:rPr lang="es-ES" b="1" dirty="0" err="1"/>
              <a:t>Template</a:t>
            </a:r>
            <a:r>
              <a:rPr lang="es-ES" b="1" dirty="0"/>
              <a:t> </a:t>
            </a:r>
            <a:r>
              <a:rPr lang="es-ES" b="1" dirty="0" err="1"/>
              <a:t>String</a:t>
            </a:r>
            <a:r>
              <a:rPr lang="es-ES" dirty="0"/>
              <a:t> (o literales de plantilla) es una manera para interpolar variables dentro de cadenas de textos de una manera mas cómoda y sencilla, usan comillas invertidas o llamadas back-tics (``) en lugar de comillas ("") para definir una cadena y las variables se declaran con  un signo de dólar ($) seguidas de llaves que abren y cierran { } y dentro de las llaves el nombre de la variable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61B9181-2C27-CC7F-BEC9-BEE6968E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4" y="3467956"/>
            <a:ext cx="3805582" cy="97730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DDF9B09-6F24-C01B-7009-1AC6FC6AB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149" y="3467956"/>
            <a:ext cx="4175161" cy="97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49119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80215" y="988420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TEMPLATE STRING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FD694C-2E51-FC38-87D1-835B3EFC5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72" y="2353454"/>
            <a:ext cx="2060058" cy="17577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D43F77-3F7F-96E1-C700-84E1BCAEF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029" y="2507844"/>
            <a:ext cx="4181475" cy="6381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162B258-8614-8320-81B1-559C4799D840}"/>
              </a:ext>
            </a:extLst>
          </p:cNvPr>
          <p:cNvSpPr txBox="1"/>
          <p:nvPr/>
        </p:nvSpPr>
        <p:spPr>
          <a:xfrm>
            <a:off x="725672" y="1651590"/>
            <a:ext cx="2336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Para declarar textos multilíneas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CF5D7CA-DB31-BC24-CF48-6782291E16B8}"/>
              </a:ext>
            </a:extLst>
          </p:cNvPr>
          <p:cNvSpPr txBox="1"/>
          <p:nvPr/>
        </p:nvSpPr>
        <p:spPr>
          <a:xfrm>
            <a:off x="4147029" y="1651590"/>
            <a:ext cx="37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Para usar comillas dobles y simples en una misma cadena</a:t>
            </a:r>
          </a:p>
        </p:txBody>
      </p:sp>
    </p:spTree>
    <p:extLst>
      <p:ext uri="{BB962C8B-B14F-4D97-AF65-F5344CB8AC3E}">
        <p14:creationId xmlns:p14="http://schemas.microsoft.com/office/powerpoint/2010/main" val="3428751219"/>
      </p:ext>
    </p:extLst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OBJETOS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67833" y="1291361"/>
            <a:ext cx="79106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objetos también son variables. Pero los objetos pueden contener muchos valores.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valores se escriben como pares </a:t>
            </a:r>
            <a:r>
              <a:rPr lang="es-ES" b="1" dirty="0"/>
              <a:t>nombre : valor</a:t>
            </a:r>
            <a:r>
              <a:rPr lang="es-ES" dirty="0"/>
              <a:t> (nombre y valor separados por dos puntos).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Es una práctica común declarar objetos con la palabra clave </a:t>
            </a:r>
            <a:r>
              <a:rPr lang="es-ES" b="0" i="0" dirty="0" err="1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s-E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.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722B93-4A04-7865-9140-E06394AE4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3" y="2813419"/>
            <a:ext cx="7477125" cy="4381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50AC8A3-9EEA-94DD-F92E-9AE63F46B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33" y="3388632"/>
            <a:ext cx="22764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4115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OBJETOS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67833" y="1291361"/>
            <a:ext cx="7910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Ejemplo observando la consola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7D0730-E3C4-AE44-F2D3-F41A8F500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753264"/>
            <a:ext cx="2847975" cy="20764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580FD70-AA43-B4C6-6E09-8BE065AF2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958" y="1753264"/>
            <a:ext cx="4851012" cy="104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855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43C8FB1-AA34-1CA3-15E2-EB4AD26BE987}"/>
              </a:ext>
            </a:extLst>
          </p:cNvPr>
          <p:cNvSpPr txBox="1"/>
          <p:nvPr/>
        </p:nvSpPr>
        <p:spPr>
          <a:xfrm>
            <a:off x="375684" y="893135"/>
            <a:ext cx="7790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STACK MERN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C87FD26-E7B0-9521-6CA6-F96A209333E4}"/>
              </a:ext>
            </a:extLst>
          </p:cNvPr>
          <p:cNvSpPr txBox="1"/>
          <p:nvPr/>
        </p:nvSpPr>
        <p:spPr>
          <a:xfrm>
            <a:off x="375684" y="1489325"/>
            <a:ext cx="80523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rgbClr val="191919"/>
                </a:solidFill>
                <a:effectLst/>
                <a:latin typeface="Lato" panose="020F0502020204030203" pitchFamily="34" charset="0"/>
              </a:rPr>
              <a:t>React JS</a:t>
            </a:r>
            <a:endParaRPr lang="es-ES" b="0" i="0" dirty="0"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es-E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React JS es básicamente una biblioteca creada por Facebook que se está utilizando ampliamente para crear componentes de interfaz de usuario en la actualidad. Esto puede ayudarnos a crear interfaces de usuario atractivas para nuestras aplicaciones web de una sola página.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B77DC0-2112-2576-C706-8D827C47FF96}"/>
              </a:ext>
            </a:extLst>
          </p:cNvPr>
          <p:cNvSpPr txBox="1"/>
          <p:nvPr/>
        </p:nvSpPr>
        <p:spPr>
          <a:xfrm>
            <a:off x="375684" y="2816721"/>
            <a:ext cx="805238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rgbClr val="191919"/>
                </a:solidFill>
                <a:effectLst/>
                <a:latin typeface="Lato" panose="020F0502020204030203" pitchFamily="34" charset="0"/>
              </a:rPr>
              <a:t>Node.JS</a:t>
            </a:r>
            <a:endParaRPr lang="es-ES" b="0" i="0" dirty="0"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es-E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Este es un entorno de ejecución para JavaScript que puede permitirle ejecutar JavaScript del lado servidor y no en un navegador. Un interesante concepto a tener en cuenta en Node.js es el concepto de módulo, recursos que pueden ser más o menos simples o complejos en funcionalidad y que contiene un código JavaScript que podemos reutilizar en toda nuestra aplicación. Estos módulos tienen su propio contexto y no interfieren entre sí. Esto es una notable ventaja pues podemos crear nuestro proyecto a medida sin complicaciones, sorpresas ni comportamientos inesperados.</a:t>
            </a:r>
          </a:p>
        </p:txBody>
      </p:sp>
    </p:spTree>
    <p:extLst>
      <p:ext uri="{BB962C8B-B14F-4D97-AF65-F5344CB8AC3E}">
        <p14:creationId xmlns:p14="http://schemas.microsoft.com/office/powerpoint/2010/main" val="3796536192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OBJETOS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67833" y="1291361"/>
            <a:ext cx="7910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pueden acceder a las propiedades de  un objeto de dos maneras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A96A13-19F9-CEF8-3DA0-5B47F25F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71" y="2333625"/>
            <a:ext cx="2005899" cy="4762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E997B4D-09F0-7C1E-C230-7504555E7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968" y="2268925"/>
            <a:ext cx="2445488" cy="52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65273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OBJETOS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67833" y="1291361"/>
            <a:ext cx="7910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Un objeto puede tener dentro de él funciones, </a:t>
            </a:r>
            <a:r>
              <a:rPr lang="es-ES" dirty="0" err="1"/>
              <a:t>arrays</a:t>
            </a:r>
            <a:r>
              <a:rPr lang="es-ES" dirty="0"/>
              <a:t> u otros objetos.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658185-2236-4DCF-1BB7-20D833DE0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65" y="1837222"/>
            <a:ext cx="5930532" cy="301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50186"/>
      </p:ext>
    </p:extLst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OBJETOS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67833" y="1291361"/>
            <a:ext cx="7910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Para copiar un objeto y no copiar su referencia en memoria, se utiliza  el operador </a:t>
            </a:r>
            <a:r>
              <a:rPr lang="es-ES"/>
              <a:t>spread (…)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A6FC2F-F5E2-05FE-BF89-C5181EC36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9" y="2113706"/>
            <a:ext cx="3354571" cy="120443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0A80D81-2730-BD4C-0DF2-294C80AF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769" y="2005185"/>
            <a:ext cx="4972198" cy="13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83349"/>
      </p:ext>
    </p:extLst>
  </p:cSld>
  <p:clrMapOvr>
    <a:masterClrMapping/>
  </p:clrMapOvr>
  <p:transition spd="med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OBJETOS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28626" y="1292814"/>
            <a:ext cx="7910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 lo hacemos de una manera directa estaríamos copiando la referencia en memoria del mismo objeto y se obtendría una modificación en ambos objetos lo que puede ocasionar error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E836559-E893-3493-EA9A-CB18F1956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6" y="1979428"/>
            <a:ext cx="3324225" cy="16383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F76C691-B9E2-81BB-01F1-F5D239646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919" y="1948361"/>
            <a:ext cx="5240081" cy="124677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58B5ED6-BC66-F014-1042-E23AF9B00B3D}"/>
              </a:ext>
            </a:extLst>
          </p:cNvPr>
          <p:cNvSpPr txBox="1"/>
          <p:nvPr/>
        </p:nvSpPr>
        <p:spPr>
          <a:xfrm>
            <a:off x="428626" y="4106121"/>
            <a:ext cx="7910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Nótese que en el resultado en consola ambos objetos sufrieron el mismo cambio de nombre. Ambos objetos se vieron afectados</a:t>
            </a:r>
          </a:p>
        </p:txBody>
      </p:sp>
    </p:spTree>
    <p:extLst>
      <p:ext uri="{BB962C8B-B14F-4D97-AF65-F5344CB8AC3E}">
        <p14:creationId xmlns:p14="http://schemas.microsoft.com/office/powerpoint/2010/main" val="3380301760"/>
      </p:ext>
    </p:extLst>
  </p:cSld>
  <p:clrMapOvr>
    <a:masterClrMapping/>
  </p:clrMapOvr>
  <p:transition spd="med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OBJETOS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28626" y="1292814"/>
            <a:ext cx="7910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Al copiar con el operador spread ya cada objeto es individual y los cambios también.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BA870B-44DB-DDF9-F9B7-B3110FF2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51" y="1749159"/>
            <a:ext cx="3303343" cy="179375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AC216CD-FE3E-ECE5-2CA9-E2299FC82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272" y="1749159"/>
            <a:ext cx="4734046" cy="89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13337"/>
      </p:ext>
    </p:extLst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OBJETOS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28626" y="1292814"/>
            <a:ext cx="7910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USANDO EL METODO </a:t>
            </a:r>
            <a:r>
              <a:rPr lang="es-ES" b="1" dirty="0" err="1"/>
              <a:t>JSON.stringify</a:t>
            </a:r>
            <a:r>
              <a:rPr lang="es-ES" b="1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Cualquier objeto de JavaScript se puede convertir en </a:t>
            </a:r>
            <a:r>
              <a:rPr lang="es-ES" dirty="0" err="1"/>
              <a:t>string</a:t>
            </a:r>
            <a:r>
              <a:rPr lang="es-ES" dirty="0"/>
              <a:t> con la función de JavaScript </a:t>
            </a:r>
            <a:r>
              <a:rPr lang="es-ES" dirty="0" err="1"/>
              <a:t>JSON.stringify</a:t>
            </a:r>
            <a:r>
              <a:rPr lang="es-ES" dirty="0"/>
              <a:t>()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D7463C-EBEF-0C99-0513-91B053968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6" y="2571750"/>
            <a:ext cx="3886167" cy="79677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4DF75A0-B63E-1F95-3F91-90DD312ED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412" y="2571750"/>
            <a:ext cx="4382279" cy="79677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C53553D-9E3C-FE2F-A5BB-8F638BE8C2B1}"/>
              </a:ext>
            </a:extLst>
          </p:cNvPr>
          <p:cNvSpPr txBox="1"/>
          <p:nvPr/>
        </p:nvSpPr>
        <p:spPr>
          <a:xfrm>
            <a:off x="428625" y="3848250"/>
            <a:ext cx="79106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Esto es muy útil cuando estemos usando peticiones con el protocolo HTTP</a:t>
            </a:r>
          </a:p>
        </p:txBody>
      </p:sp>
    </p:spTree>
    <p:extLst>
      <p:ext uri="{BB962C8B-B14F-4D97-AF65-F5344CB8AC3E}">
        <p14:creationId xmlns:p14="http://schemas.microsoft.com/office/powerpoint/2010/main" val="1310270863"/>
      </p:ext>
    </p:extLst>
  </p:cSld>
  <p:clrMapOvr>
    <a:masterClrMapping/>
  </p:clrMapOvr>
  <p:transition spd="med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OBJETOS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28626" y="1292814"/>
            <a:ext cx="79106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USANDO EL METODO </a:t>
            </a:r>
            <a:r>
              <a:rPr lang="es-ES" b="1" dirty="0" err="1"/>
              <a:t>JSON.parse</a:t>
            </a:r>
            <a:r>
              <a:rPr lang="es-ES" b="1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método </a:t>
            </a:r>
            <a:r>
              <a:rPr lang="es-ES" dirty="0" err="1"/>
              <a:t>JSON.parse</a:t>
            </a:r>
            <a:r>
              <a:rPr lang="es-ES" dirty="0"/>
              <a:t>() convierte una cadena a estructura JSON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C53553D-9E3C-FE2F-A5BB-8F638BE8C2B1}"/>
              </a:ext>
            </a:extLst>
          </p:cNvPr>
          <p:cNvSpPr txBox="1"/>
          <p:nvPr/>
        </p:nvSpPr>
        <p:spPr>
          <a:xfrm>
            <a:off x="428625" y="3848250"/>
            <a:ext cx="79106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Esto es muy útil cuando estemos usando peticiones con el protocolo HTTP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67BFD3-88E5-FF39-CD59-FFDC629B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09" y="2113446"/>
            <a:ext cx="4139609" cy="171338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901A1F3-E3B2-964D-11E6-7FBF8E197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325" y="2178229"/>
            <a:ext cx="4031512" cy="110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83753"/>
      </p:ext>
    </p:extLst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ARREGLOS (ARRAYS)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28626" y="1292814"/>
            <a:ext cx="7910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Un Arreglo es una variable especial que almacena muchos valores en una sola variable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081195-8B76-A600-74C3-8E82674AF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15" y="1876425"/>
            <a:ext cx="4371975" cy="695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5B3C17-F100-57FD-7B75-1684510B0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34" y="4380577"/>
            <a:ext cx="6372225" cy="6381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FF54084-3AB7-CC73-13A7-2BBEA59D7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15" y="2645820"/>
            <a:ext cx="21050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21645"/>
      </p:ext>
    </p:extLst>
  </p:cSld>
  <p:clrMapOvr>
    <a:masterClrMapping/>
  </p:clrMapOvr>
  <p:transition spd="med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ARREGLOS (ARRAYS)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28626" y="1292814"/>
            <a:ext cx="7910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Para cambiar el valor de un elemento se realiza a través de su índice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F091D0-DEC9-2E7B-0FA1-A4AB6563B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34" y="1908766"/>
            <a:ext cx="39433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6575"/>
      </p:ext>
    </p:extLst>
  </p:cSld>
  <p:clrMapOvr>
    <a:masterClrMapping/>
  </p:clrMapOvr>
  <p:transition spd="med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ARREGLOS (ARRAYS)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28626" y="1292814"/>
            <a:ext cx="7910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ACCEDER A EL ARREGLO COMPLETO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FC99E97-9AA1-BA0E-7A23-5825BA84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3" y="1846640"/>
            <a:ext cx="3570989" cy="252109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B1C938F-8F07-9738-BFCE-3924F1080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582" y="1846640"/>
            <a:ext cx="24669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5322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003935F-C252-57A3-F175-8DBDDD99F0F0}"/>
              </a:ext>
            </a:extLst>
          </p:cNvPr>
          <p:cNvSpPr txBox="1"/>
          <p:nvPr/>
        </p:nvSpPr>
        <p:spPr>
          <a:xfrm>
            <a:off x="368596" y="921489"/>
            <a:ext cx="7790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INSTALACIONES RECOMENDADAS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DBBF7D-5B39-D357-22A1-44B0A6CF992F}"/>
              </a:ext>
            </a:extLst>
          </p:cNvPr>
          <p:cNvSpPr txBox="1"/>
          <p:nvPr/>
        </p:nvSpPr>
        <p:spPr>
          <a:xfrm>
            <a:off x="822251" y="1467293"/>
            <a:ext cx="74640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React </a:t>
            </a:r>
            <a:r>
              <a:rPr lang="es-ES" dirty="0" err="1"/>
              <a:t>Developer</a:t>
            </a:r>
            <a:r>
              <a:rPr lang="es-ES" dirty="0"/>
              <a:t> Tools (extensión de Chrome)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Redux</a:t>
            </a:r>
            <a:r>
              <a:rPr lang="es-ES" dirty="0"/>
              <a:t> </a:t>
            </a:r>
            <a:r>
              <a:rPr lang="es-ES" dirty="0" err="1"/>
              <a:t>DevTools</a:t>
            </a:r>
            <a:r>
              <a:rPr lang="es-ES" dirty="0"/>
              <a:t> (extensión de Chrome)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Visual Studio </a:t>
            </a:r>
            <a:r>
              <a:rPr lang="es-ES" dirty="0" err="1"/>
              <a:t>Code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Postman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Mongo </a:t>
            </a:r>
            <a:r>
              <a:rPr lang="es-ES" dirty="0" err="1"/>
              <a:t>Compass</a:t>
            </a:r>
            <a:r>
              <a:rPr lang="es-ES" dirty="0"/>
              <a:t> </a:t>
            </a:r>
            <a:r>
              <a:rPr lang="es-ES"/>
              <a:t>- Robo </a:t>
            </a:r>
            <a:r>
              <a:rPr lang="es-ES" dirty="0"/>
              <a:t>3T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Node</a:t>
            </a:r>
            <a:r>
              <a:rPr lang="es-ES" dirty="0"/>
              <a:t> </a:t>
            </a:r>
            <a:r>
              <a:rPr lang="es-ES" dirty="0" err="1"/>
              <a:t>Js</a:t>
            </a:r>
            <a:endParaRPr lang="es-ES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11681676"/>
      </p:ext>
    </p:extLst>
  </p:cSld>
  <p:clrMapOvr>
    <a:masterClrMapping/>
  </p:clrMapOvr>
  <p:transition spd="med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ARREGLOS (ARRAYS)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28626" y="1292814"/>
            <a:ext cx="7910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Desde Consola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662B81-CAA1-B628-4B19-458D504FC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7" y="2009442"/>
            <a:ext cx="3799938" cy="18962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BBB12ED-8E8D-4484-CEBA-3542940FD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09442"/>
            <a:ext cx="4255792" cy="88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62104"/>
      </p:ext>
    </p:extLst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ARREGLOS (ARRAYS)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28626" y="1292814"/>
            <a:ext cx="7910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Copiando Arreglos dentro otro Arreglo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3A8676-D5FC-059C-A2FD-72A71E39D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6" y="1784537"/>
            <a:ext cx="3837025" cy="258319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5737FA4-6E27-023A-4BB1-735110828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84537"/>
            <a:ext cx="4302974" cy="114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69144"/>
      </p:ext>
    </p:extLst>
  </p:cSld>
  <p:clrMapOvr>
    <a:masterClrMapping/>
  </p:clrMapOvr>
  <p:transition spd="med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ARREGLOS (ARRAYS)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28626" y="1237434"/>
            <a:ext cx="855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 queremos que el arreglo se copie literalmente con su valores, usamos el operador spread (…)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D9BCDB-EB66-F707-0157-FE216E155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9" y="1783909"/>
            <a:ext cx="3697140" cy="24871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ABFD7F-B975-4852-F35C-2A9A0EE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181" y="1783909"/>
            <a:ext cx="4111256" cy="100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02728"/>
      </p:ext>
    </p:extLst>
  </p:cSld>
  <p:clrMapOvr>
    <a:masterClrMapping/>
  </p:clrMapOvr>
  <p:transition spd="med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ARREGLOS (ARRAYS)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28626" y="1237434"/>
            <a:ext cx="855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Metodo</a:t>
            </a:r>
            <a:r>
              <a:rPr lang="es-ES" dirty="0"/>
              <a:t> </a:t>
            </a:r>
            <a:r>
              <a:rPr lang="es-ES" dirty="0" err="1"/>
              <a:t>length</a:t>
            </a:r>
            <a:r>
              <a:rPr lang="es-ES" dirty="0"/>
              <a:t> nos da el tamaño de un Array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113352D-7372-2E49-5808-BA944B21B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52" y="1879285"/>
            <a:ext cx="4510223" cy="265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23686"/>
      </p:ext>
    </p:extLst>
  </p:cSld>
  <p:clrMapOvr>
    <a:masterClrMapping/>
  </p:clrMapOvr>
  <p:transition spd="med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ARREGLOS (ARRAYS)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28626" y="1237434"/>
            <a:ext cx="855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Para realizar el recorrido por un Array con el ciclo </a:t>
            </a:r>
            <a:r>
              <a:rPr lang="es-ES" dirty="0" err="1"/>
              <a:t>For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A30378-56B4-EAD9-2AC9-F1DA8615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61" y="1699099"/>
            <a:ext cx="4614530" cy="332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17904"/>
      </p:ext>
    </p:extLst>
  </p:cSld>
  <p:clrMapOvr>
    <a:masterClrMapping/>
  </p:clrMapOvr>
  <p:transition spd="med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ARREGLOS (ARRAYS)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28626" y="1237434"/>
            <a:ext cx="855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función </a:t>
            </a:r>
            <a:r>
              <a:rPr lang="es-ES" dirty="0" err="1"/>
              <a:t>Map</a:t>
            </a:r>
            <a:r>
              <a:rPr lang="es-ES" dirty="0"/>
              <a:t> que permite recorrer un array y da como resultado otro array. La función </a:t>
            </a:r>
            <a:r>
              <a:rPr lang="es-ES" dirty="0" err="1"/>
              <a:t>Map</a:t>
            </a:r>
            <a:r>
              <a:rPr lang="es-ES" dirty="0"/>
              <a:t> requiere que dentro de ella se ejecute otra función, esto se conoce como funciones </a:t>
            </a:r>
            <a:r>
              <a:rPr lang="es-ES" dirty="0" err="1"/>
              <a:t>CallBack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8B8A53-DC6F-5F36-48B3-230599A6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282" y="1911750"/>
            <a:ext cx="3742661" cy="30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44729"/>
      </p:ext>
    </p:extLst>
  </p:cSld>
  <p:clrMapOvr>
    <a:masterClrMapping/>
  </p:clrMapOvr>
  <p:transition spd="med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ARREGLOS (ARRAYS)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28626" y="1237434"/>
            <a:ext cx="8559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Metodo</a:t>
            </a:r>
            <a:r>
              <a:rPr lang="es-ES" dirty="0"/>
              <a:t> o función </a:t>
            </a:r>
            <a:r>
              <a:rPr lang="es-ES" dirty="0" err="1"/>
              <a:t>Map</a:t>
            </a:r>
            <a:r>
              <a:rPr lang="es-ES" dirty="0"/>
              <a:t> que permite recorrer un array y da como resultado otro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este ejemplo se crea otro array llamado </a:t>
            </a:r>
            <a:r>
              <a:rPr lang="es-ES" dirty="0" err="1"/>
              <a:t>doubles</a:t>
            </a:r>
            <a:r>
              <a:rPr lang="es-ES" dirty="0"/>
              <a:t> con los valores originales del array arreglo pero con valores duplicados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FB1FCA-078E-E2CF-8AE8-8EE0C1C80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" y="2457449"/>
            <a:ext cx="4107450" cy="199853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2C18404-7268-70CC-965C-06D69D14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098" y="2457449"/>
            <a:ext cx="3579628" cy="95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52358"/>
      </p:ext>
    </p:extLst>
  </p:cSld>
  <p:clrMapOvr>
    <a:masterClrMapping/>
  </p:clrMapOvr>
  <p:transition spd="med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FUNCIONES EN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28626" y="1237434"/>
            <a:ext cx="85594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Una función de JavaScript es un bloque de código diseñado para realizar una tarea en particular.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Una función de JavaScript se ejecuta cuando "algo" la invoca (lo llama).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B3DC30-65E6-1DEA-66A8-30815A1A8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40" y="2386531"/>
            <a:ext cx="3143250" cy="1981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03C27BD-75C9-F704-FB1D-04FE18909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723" y="2386531"/>
            <a:ext cx="4491037" cy="97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46051"/>
      </p:ext>
    </p:extLst>
  </p:cSld>
  <p:clrMapOvr>
    <a:masterClrMapping/>
  </p:clrMapOvr>
  <p:transition spd="med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FUNCIONES EN JAVASCRIPT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28626" y="1237434"/>
            <a:ext cx="85594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 las funciones les podemos colocar parámetros, dichos parámetros </a:t>
            </a:r>
            <a:r>
              <a:rPr lang="es-ES" dirty="0" err="1"/>
              <a:t>iran</a:t>
            </a:r>
            <a:r>
              <a:rPr lang="es-ES" dirty="0"/>
              <a:t> dentro de los paréntesis.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Al momento de llamar la función, se deben enviar los parámetros o en caso contrario arrojará un valor </a:t>
            </a:r>
            <a:r>
              <a:rPr lang="es-ES" dirty="0" err="1"/>
              <a:t>undefined</a:t>
            </a:r>
            <a:r>
              <a:rPr lang="es-ES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C740B3-60DB-0C22-9341-CB2CA6EAA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23" y="2165906"/>
            <a:ext cx="3810582" cy="13995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C0F6C43-C671-C238-B3ED-B14989B35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815" y="2165906"/>
            <a:ext cx="4358241" cy="10855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9429059-33BF-C51E-D1C0-69E10546C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23" y="3713291"/>
            <a:ext cx="3810582" cy="130888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42C39C4-C0D8-83EE-6E34-D0832BD6A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815" y="3713291"/>
            <a:ext cx="4358241" cy="108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44175"/>
      </p:ext>
    </p:extLst>
  </p:cSld>
  <p:clrMapOvr>
    <a:masterClrMapping/>
  </p:clrMapOvr>
  <p:transition spd="med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FUNCIONES TIPO FLECHA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28626" y="1237434"/>
            <a:ext cx="85594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Las funciones de flecha se introdujeron en ES6.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Las funciones de flecha nos permiten escribir una sintaxis de función más corta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53CEB7-26AF-EBEA-C596-8D47C95CD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39" y="2298848"/>
            <a:ext cx="3430773" cy="23284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283ED5E-460D-E3E7-207B-12817B87C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341" y="2298848"/>
            <a:ext cx="4060751" cy="114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1549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DE702B4-46C1-BA54-EEE1-364E3F426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7" y="1304262"/>
            <a:ext cx="5110716" cy="312085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C87C422-F939-F62D-AFE6-932AD3BEEBBC}"/>
              </a:ext>
            </a:extLst>
          </p:cNvPr>
          <p:cNvSpPr txBox="1"/>
          <p:nvPr/>
        </p:nvSpPr>
        <p:spPr>
          <a:xfrm>
            <a:off x="5305647" y="1456676"/>
            <a:ext cx="354064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¿Qué es React?</a:t>
            </a:r>
          </a:p>
          <a:p>
            <a:pPr algn="l"/>
            <a:r>
              <a:rPr lang="es-E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React es una biblioteca de JavaScript </a:t>
            </a:r>
            <a:r>
              <a:rPr lang="es-ES" dirty="0">
                <a:solidFill>
                  <a:srgbClr val="333333"/>
                </a:solidFill>
                <a:latin typeface="Lato" panose="020F0502020204030203" pitchFamily="34" charset="0"/>
              </a:rPr>
              <a:t>declarativa</a:t>
            </a:r>
            <a:r>
              <a:rPr lang="es-E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, eficiente y flexible para construir interfaces de usuario. Permite componer </a:t>
            </a:r>
            <a:r>
              <a:rPr lang="es-ES" b="0" i="0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IUs</a:t>
            </a:r>
            <a:r>
              <a:rPr lang="es-E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complejas de pequeñas y aisladas piezas de código llamadas “componentes”.</a:t>
            </a:r>
          </a:p>
        </p:txBody>
      </p:sp>
    </p:spTree>
    <p:extLst>
      <p:ext uri="{BB962C8B-B14F-4D97-AF65-F5344CB8AC3E}">
        <p14:creationId xmlns:p14="http://schemas.microsoft.com/office/powerpoint/2010/main" val="3384713106"/>
      </p:ext>
    </p:extLst>
  </p:cSld>
  <p:clrMapOvr>
    <a:masterClrMapping/>
  </p:clrMapOvr>
  <p:transition spd="med">
    <p:pull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DESESTRUCTURACION DE OBJETOS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28626" y="1237434"/>
            <a:ext cx="85594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Desestructuración de objetos permite un mejor tratamiento de los valores de un objeto en variables individuales.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CCB91D7-6E97-DE2C-5F09-FFE77E93C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82" y="1869772"/>
            <a:ext cx="3059376" cy="308942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6F489CE-909C-6817-D64C-A4B043792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182" y="1869772"/>
            <a:ext cx="4200192" cy="14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25108"/>
      </p:ext>
    </p:extLst>
  </p:cSld>
  <p:clrMapOvr>
    <a:masterClrMapping/>
  </p:clrMapOvr>
  <p:transition spd="med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DESESTRUCTURACION DE OBJETOS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28626" y="1237434"/>
            <a:ext cx="85594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Desestructuración de objetos también la podemos usar dentro de un parámetro, de manera directa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Notes</a:t>
            </a:r>
            <a:r>
              <a:rPr lang="es-CO" dirty="0"/>
              <a:t>é el siguiente ejemplo: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Se recibe un parámetro de tipo objeto llamado persona sin hacerle desestructuración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9BFC489-9AC5-A136-9B80-6C886E7C1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0" y="2023099"/>
            <a:ext cx="4362560" cy="31204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CFA7575-FCA4-DD7E-8E32-A7B414527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590" y="2023099"/>
            <a:ext cx="4130466" cy="123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47140"/>
      </p:ext>
    </p:extLst>
  </p:cSld>
  <p:clrMapOvr>
    <a:masterClrMapping/>
  </p:clrMapOvr>
  <p:transition spd="med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DESESTRUCTURACION DE OBJETOS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28626" y="1237434"/>
            <a:ext cx="8559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Se realiza el </a:t>
            </a:r>
            <a:r>
              <a:rPr lang="es-CO" dirty="0" err="1"/>
              <a:t>desestructuring</a:t>
            </a:r>
            <a:r>
              <a:rPr lang="es-CO" dirty="0"/>
              <a:t> en el mismo parámetro, por consiguiente se pueden usar los valores de las claves mas fácil dentro de la función.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CFA7575-FCA4-DD7E-8E32-A7B414527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590" y="2023099"/>
            <a:ext cx="4130466" cy="123049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93A61B1-011A-B172-A853-9CA884753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84" y="1954843"/>
            <a:ext cx="4294557" cy="31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22883"/>
      </p:ext>
    </p:extLst>
  </p:cSld>
  <p:clrMapOvr>
    <a:masterClrMapping/>
  </p:clrMapOvr>
  <p:transition spd="med">
    <p:pull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DESESTRUCTURACION DE ARRAYS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28626" y="1237434"/>
            <a:ext cx="85594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 los </a:t>
            </a:r>
            <a:r>
              <a:rPr lang="es-ES" dirty="0" err="1"/>
              <a:t>arrays</a:t>
            </a:r>
            <a:r>
              <a:rPr lang="es-ES" dirty="0"/>
              <a:t> la desestructuración es similar a la de un objeto, solo que debemos crear los nombres de las variables que van a guardar los valores de cada posición del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1D930F-7E33-2BBB-FF9C-71A704DF1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69" y="2222320"/>
            <a:ext cx="4412732" cy="17796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E85799F-9C6D-CB1A-73BE-503C45F5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447" y="2222320"/>
            <a:ext cx="4221457" cy="145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73335"/>
      </p:ext>
    </p:extLst>
  </p:cSld>
  <p:clrMapOvr>
    <a:masterClrMapping/>
  </p:clrMapOvr>
  <p:transition spd="med">
    <p:pull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DESESTRUCTURACION DE ARRAYS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428626" y="1237434"/>
            <a:ext cx="85594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 solo queremos uno de los valores del array, la sintaxis sería dejar los campos vacíos que no vamos a usar separados por comas. Veamos el ejemplo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4E0F92-CAC3-A34F-7F58-A7E0C6F13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3" y="2222319"/>
            <a:ext cx="4132521" cy="152277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669FAED-6A1D-DDB9-1354-6B03FF585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448" y="2222319"/>
            <a:ext cx="3979013" cy="9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18299"/>
      </p:ext>
    </p:extLst>
  </p:cSld>
  <p:clrMapOvr>
    <a:masterClrMapping/>
  </p:clrMapOvr>
  <p:transition spd="med">
    <p:pull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NUESTRO PRIMER PROYECTO REACT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92285" y="1606766"/>
            <a:ext cx="855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Para crear nuestro primer proyecto en </a:t>
            </a:r>
            <a:r>
              <a:rPr lang="es-ES" dirty="0" err="1"/>
              <a:t>React</a:t>
            </a:r>
            <a:r>
              <a:rPr lang="es-ES" dirty="0"/>
              <a:t> debemos ejecutar las siguientes líneas de comando.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B5A239-0008-FF6C-5EBF-146DF1F4B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091" y="2352383"/>
            <a:ext cx="29908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42559"/>
      </p:ext>
    </p:extLst>
  </p:cSld>
  <p:clrMapOvr>
    <a:masterClrMapping/>
  </p:clrMapOvr>
  <p:transition spd="med">
    <p:pull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IMPORTANDO Y EXPORTANDO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92285" y="1606766"/>
            <a:ext cx="85594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Importación y exportación de archivos.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Vamos a crear una carpeta llamada “data” y dentro un archivo llamado users.js que contenga la siguiente información: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766419-096C-45A4-6BD5-7AC9EE70F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74" y="2224927"/>
            <a:ext cx="1810485" cy="271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74858"/>
      </p:ext>
    </p:extLst>
  </p:cSld>
  <p:clrMapOvr>
    <a:masterClrMapping/>
  </p:clrMapOvr>
  <p:transition spd="med">
    <p:pull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NUESTRO PRIMER PROYECTO REACT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92285" y="1606766"/>
            <a:ext cx="855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Purgamos la carpeta </a:t>
            </a:r>
            <a:r>
              <a:rPr lang="es-ES" dirty="0" err="1"/>
              <a:t>src</a:t>
            </a:r>
            <a:r>
              <a:rPr lang="es-ES" dirty="0"/>
              <a:t> y solo dejamos un archivo llamado index.js que va a contener la </a:t>
            </a:r>
            <a:r>
              <a:rPr lang="es-ES" dirty="0" err="1"/>
              <a:t>importacion</a:t>
            </a:r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C06BD13-664F-0B72-E4D5-CBC8EC755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167" y="2057289"/>
            <a:ext cx="30384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44465"/>
      </p:ext>
    </p:extLst>
  </p:cSld>
  <p:clrMapOvr>
    <a:masterClrMapping/>
  </p:clrMapOvr>
  <p:transition spd="med">
    <p:pull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NUESTRO PRIMER PROYECTO REACT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92285" y="1606766"/>
            <a:ext cx="855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Hay varias formas de importar un archivo: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FC7452-EE35-241D-6699-4A66F4190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71" y="2310809"/>
            <a:ext cx="1505796" cy="24151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128BA93-1494-FC3C-A76B-92AEE1445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92" y="2310809"/>
            <a:ext cx="1524186" cy="262391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2943981-F353-0A21-43D2-CD2EB859C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892" y="2323029"/>
            <a:ext cx="2390775" cy="9334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0574DEE-8AF6-91A4-A83E-5667306E2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210" y="2310588"/>
            <a:ext cx="2328346" cy="94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43844"/>
      </p:ext>
    </p:extLst>
  </p:cSld>
  <p:clrMapOvr>
    <a:masterClrMapping/>
  </p:clrMapOvr>
  <p:transition spd="med">
    <p:pull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751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FUNCION FIND EN ARREGLOS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92285" y="1344497"/>
            <a:ext cx="85594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 la función </a:t>
            </a:r>
            <a:r>
              <a:rPr lang="es-ES" dirty="0" err="1"/>
              <a:t>find</a:t>
            </a:r>
            <a:r>
              <a:rPr lang="es-ES" dirty="0"/>
              <a:t>() podemos encontrar un elemento en un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método </a:t>
            </a:r>
            <a:r>
              <a:rPr lang="es-ES" dirty="0" err="1"/>
              <a:t>find</a:t>
            </a:r>
            <a:r>
              <a:rPr lang="es-ES" dirty="0"/>
              <a:t>() devuelve el valor del primer elemento del array que cumple la función de prueba proporcionada.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CB38148-5B6F-1B16-A582-B02B21E5C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133" y="2190224"/>
            <a:ext cx="4014565" cy="111938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7F00A4F-C00A-390B-F35A-569FD42B0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6" y="2190224"/>
            <a:ext cx="3345712" cy="273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195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BAACD6-27ED-772A-AD68-72ABA957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30" y="874084"/>
            <a:ext cx="7464056" cy="419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57139"/>
      </p:ext>
    </p:extLst>
  </p:cSld>
  <p:clrMapOvr>
    <a:masterClrMapping/>
  </p:clrMapOvr>
  <p:transition spd="med">
    <p:pull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751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FUNCION FIND EN ARREGLOS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92285" y="1344497"/>
            <a:ext cx="855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Podemos mejorar la función </a:t>
            </a:r>
            <a:r>
              <a:rPr lang="es-ES" dirty="0" err="1"/>
              <a:t>callback</a:t>
            </a:r>
            <a:r>
              <a:rPr lang="es-ES" dirty="0"/>
              <a:t> convirtiéndola a flecha e incluso la función anónima también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C5E1D8-AFBB-272B-E72F-2A32694CC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23" y="2190224"/>
            <a:ext cx="4148248" cy="26581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CB38148-5B6F-1B16-A582-B02B21E5C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633" y="2190224"/>
            <a:ext cx="4014565" cy="111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68283"/>
      </p:ext>
    </p:extLst>
  </p:cSld>
  <p:clrMapOvr>
    <a:masterClrMapping/>
  </p:clrMapOvr>
  <p:transition spd="med">
    <p:pull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751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FUNCION FIND EN ARREGLOS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92285" y="1344497"/>
            <a:ext cx="855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Función convertida totalmente a flecha y se observa el mismo resultado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CB38148-5B6F-1B16-A582-B02B21E5C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634" y="2246929"/>
            <a:ext cx="4014565" cy="111938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4194C14-3792-A329-9D4B-63565063D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01" y="2246929"/>
            <a:ext cx="4704525" cy="190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04720"/>
      </p:ext>
    </p:extLst>
  </p:cSld>
  <p:clrMapOvr>
    <a:masterClrMapping/>
  </p:clrMapOvr>
  <p:transition spd="med">
    <p:pull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751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FUNCION FIND EN ARREGLOS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92285" y="1344497"/>
            <a:ext cx="855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Ejercicio: Intenta crear otra función que busque a un elemento por medio de su nombre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CB38148-5B6F-1B16-A582-B02B21E5C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633" y="2190224"/>
            <a:ext cx="4014565" cy="111938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B27C485-45B6-120C-C475-525F4CE49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01" y="2246929"/>
            <a:ext cx="4704525" cy="190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594"/>
      </p:ext>
    </p:extLst>
  </p:cSld>
  <p:clrMapOvr>
    <a:masterClrMapping/>
  </p:clrMapOvr>
  <p:transition spd="med">
    <p:pull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816935" y="806547"/>
            <a:ext cx="751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PROMISE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92285" y="1344497"/>
            <a:ext cx="855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objeto Promise representa la eventual finalización (o falla) de una operación asincrónica y su valor resultante.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F1A0F3-8C05-88A8-834C-9AD53E90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96" y="2048455"/>
            <a:ext cx="4257507" cy="29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41283"/>
      </p:ext>
    </p:extLst>
  </p:cSld>
  <p:clrMapOvr>
    <a:masterClrMapping/>
  </p:clrMapOvr>
  <p:transition spd="med">
    <p:pull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816935" y="806547"/>
            <a:ext cx="751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FETCH API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92285" y="1344497"/>
            <a:ext cx="855943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API </a:t>
            </a:r>
            <a:r>
              <a:rPr lang="es-ES" dirty="0" err="1"/>
              <a:t>Fetch</a:t>
            </a:r>
            <a:r>
              <a:rPr lang="es-ES" dirty="0"/>
              <a:t> proporciona una interfaz para recuperar recursos (incluso a través de la red). Resultará familiar a cualquiera que haya usado </a:t>
            </a:r>
            <a:r>
              <a:rPr lang="es-ES" dirty="0" err="1"/>
              <a:t>XMLHttpRequest</a:t>
            </a:r>
            <a:r>
              <a:rPr lang="es-ES" dirty="0"/>
              <a:t>, pero la nueva API ofrece un conjunto de características más potente y flexible.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API </a:t>
            </a:r>
            <a:r>
              <a:rPr lang="es-ES" dirty="0" err="1"/>
              <a:t>Fetch</a:t>
            </a:r>
            <a:r>
              <a:rPr lang="es-ES" dirty="0"/>
              <a:t> proporciona una interfaz JavaScript para acceder y manipular partes del canal HTTP, tales como peticiones y respuestas. También provee un método global </a:t>
            </a:r>
            <a:r>
              <a:rPr lang="es-ES" dirty="0" err="1"/>
              <a:t>fetch</a:t>
            </a:r>
            <a:r>
              <a:rPr lang="es-ES" dirty="0"/>
              <a:t>() (en-US) que proporciona una forma fácil y lógica de obtener recursos de forma asíncrona por la red.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B4BF96-E6A2-AF83-CBEB-231C34602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769" y="3227978"/>
            <a:ext cx="44862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74429"/>
      </p:ext>
    </p:extLst>
  </p:cSld>
  <p:clrMapOvr>
    <a:masterClrMapping/>
  </p:clrMapOvr>
  <p:transition spd="med">
    <p:pull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816935" y="806547"/>
            <a:ext cx="751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FETCH API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92285" y="1344497"/>
            <a:ext cx="37055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Hagamos una practica local con el Api </a:t>
            </a:r>
            <a:r>
              <a:rPr lang="es-ES" dirty="0" err="1"/>
              <a:t>Fetch</a:t>
            </a:r>
            <a:r>
              <a:rPr lang="es-E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1. Crea un archivo JSON en la ubicación de tu proyecto. De preferencia en una carpeta que se llame data. Asígnale un nombre al archivo como </a:t>
            </a:r>
            <a:r>
              <a:rPr lang="es-ES" dirty="0" err="1"/>
              <a:t>users.json</a:t>
            </a:r>
            <a:r>
              <a:rPr lang="es-ES" dirty="0"/>
              <a:t>, algo parecido a lo que muestra la imagen.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Puedes usar los datos que desees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0DAB80-8B81-FB22-7A18-10D5882DE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744" y="1285060"/>
            <a:ext cx="2631779" cy="375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1491"/>
      </p:ext>
    </p:extLst>
  </p:cSld>
  <p:clrMapOvr>
    <a:masterClrMapping/>
  </p:clrMapOvr>
  <p:transition spd="med">
    <p:pull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816935" y="806547"/>
            <a:ext cx="751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FETCH API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92285" y="1344497"/>
            <a:ext cx="370555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Hagamos una practica local con el Api </a:t>
            </a:r>
            <a:r>
              <a:rPr lang="es-ES" dirty="0" err="1"/>
              <a:t>Fetch</a:t>
            </a:r>
            <a:r>
              <a:rPr lang="es-E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2. Escribimos el código correspondiente a la estructura de </a:t>
            </a:r>
            <a:r>
              <a:rPr lang="es-ES" dirty="0" err="1"/>
              <a:t>fetch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3. Recuerda que la ubicación o la </a:t>
            </a:r>
            <a:r>
              <a:rPr lang="es-ES" dirty="0" err="1"/>
              <a:t>url</a:t>
            </a:r>
            <a:r>
              <a:rPr lang="es-ES" dirty="0"/>
              <a:t> depende de como se encuentre en tu proyecto el </a:t>
            </a:r>
            <a:r>
              <a:rPr lang="es-ES" dirty="0" err="1"/>
              <a:t>archivo.json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el ejemplo se encuentra en “../</a:t>
            </a:r>
            <a:r>
              <a:rPr lang="es-ES" dirty="0" err="1"/>
              <a:t>src</a:t>
            </a:r>
            <a:r>
              <a:rPr lang="es-ES" dirty="0"/>
              <a:t>/data/</a:t>
            </a:r>
            <a:r>
              <a:rPr lang="es-ES" dirty="0" err="1"/>
              <a:t>users.json</a:t>
            </a:r>
            <a:r>
              <a:rPr lang="es-ES" dirty="0"/>
              <a:t>”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088E60-23CA-C7C9-0A44-D18EBBA52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511" y="2038682"/>
            <a:ext cx="47053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53023"/>
      </p:ext>
    </p:extLst>
  </p:cSld>
  <p:clrMapOvr>
    <a:masterClrMapping/>
  </p:clrMapOvr>
  <p:transition spd="med">
    <p:pull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816935" y="806547"/>
            <a:ext cx="751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FETCH API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327727" y="1549584"/>
            <a:ext cx="370555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Hagamos una practica local con el Api </a:t>
            </a:r>
            <a:r>
              <a:rPr lang="es-ES" dirty="0" err="1"/>
              <a:t>Fetch</a:t>
            </a:r>
            <a:r>
              <a:rPr lang="es-E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4. puedes crear un botón y llamar la función para que se ejecute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5. observa el resultado en consola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CE48820-A99F-49CE-13DA-7703910BF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814" y="2737955"/>
            <a:ext cx="3764922" cy="177944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76593AE-B260-F685-D410-BC2617AA6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814" y="1626099"/>
            <a:ext cx="4567459" cy="48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29481"/>
      </p:ext>
    </p:extLst>
  </p:cSld>
  <p:clrMapOvr>
    <a:masterClrMapping/>
  </p:clrMapOvr>
  <p:transition spd="med">
    <p:pull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816935" y="806547"/>
            <a:ext cx="751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ASYNC / AWAIT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327727" y="1549584"/>
            <a:ext cx="370555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declaración de función </a:t>
            </a:r>
            <a:r>
              <a:rPr lang="es-ES" dirty="0" err="1"/>
              <a:t>async</a:t>
            </a:r>
            <a:r>
              <a:rPr lang="es-ES" dirty="0"/>
              <a:t> define una función asíncrona, la cual devuelve un objeto </a:t>
            </a:r>
            <a:r>
              <a:rPr lang="es-ES" dirty="0" err="1"/>
              <a:t>AsyncFunction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Observemos el siguiente código para entender un poco el uso de </a:t>
            </a:r>
            <a:r>
              <a:rPr lang="es-ES" dirty="0" err="1"/>
              <a:t>Async</a:t>
            </a:r>
            <a:r>
              <a:rPr lang="es-ES" dirty="0"/>
              <a:t> - </a:t>
            </a:r>
            <a:r>
              <a:rPr lang="es-ES" dirty="0" err="1"/>
              <a:t>Await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8A3E5B-DDFA-3D42-225F-5409B4F2D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44" y="1424763"/>
            <a:ext cx="4531447" cy="360953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3FB6754-C13B-574C-C788-D0AAF472ED4A}"/>
              </a:ext>
            </a:extLst>
          </p:cNvPr>
          <p:cNvSpPr/>
          <p:nvPr/>
        </p:nvSpPr>
        <p:spPr>
          <a:xfrm>
            <a:off x="4479851" y="3150022"/>
            <a:ext cx="581248" cy="318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DFE2B44-4BFD-5B55-C352-2E07E316F954}"/>
              </a:ext>
            </a:extLst>
          </p:cNvPr>
          <p:cNvSpPr/>
          <p:nvPr/>
        </p:nvSpPr>
        <p:spPr>
          <a:xfrm>
            <a:off x="5961660" y="3578868"/>
            <a:ext cx="2799568" cy="347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641646"/>
      </p:ext>
    </p:extLst>
  </p:cSld>
  <p:clrMapOvr>
    <a:masterClrMapping/>
  </p:clrMapOvr>
  <p:transition spd="med">
    <p:pull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816935" y="806547"/>
            <a:ext cx="751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ASYNC / AWAIT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327727" y="1549584"/>
            <a:ext cx="370555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Noten que en la primera función llamada resolveAfter2Seconds el valor de retorno es una Promesa.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la función </a:t>
            </a:r>
            <a:r>
              <a:rPr lang="es-ES" dirty="0" err="1"/>
              <a:t>asyncCall</a:t>
            </a:r>
            <a:r>
              <a:rPr lang="es-ES" dirty="0"/>
              <a:t> es llamada la función resolveAfter2Seconds y se le asigna a un </a:t>
            </a:r>
            <a:r>
              <a:rPr lang="es-ES" dirty="0" err="1"/>
              <a:t>const</a:t>
            </a:r>
            <a:r>
              <a:rPr lang="es-ES" dirty="0"/>
              <a:t> llamado </a:t>
            </a:r>
            <a:r>
              <a:rPr lang="es-ES" dirty="0" err="1"/>
              <a:t>result</a:t>
            </a:r>
            <a:r>
              <a:rPr lang="es-ES" dirty="0"/>
              <a:t>, el cual va a almacenar el </a:t>
            </a:r>
            <a:r>
              <a:rPr lang="es-ES" dirty="0" err="1"/>
              <a:t>resolve</a:t>
            </a:r>
            <a:r>
              <a:rPr lang="es-ES" dirty="0"/>
              <a:t> de esa promesa retornada.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8A3E5B-DDFA-3D42-225F-5409B4F2D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44" y="1424763"/>
            <a:ext cx="4531447" cy="3609532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7A5E8DF-B8A6-F957-2001-82A3888F937A}"/>
              </a:ext>
            </a:extLst>
          </p:cNvPr>
          <p:cNvSpPr/>
          <p:nvPr/>
        </p:nvSpPr>
        <p:spPr>
          <a:xfrm>
            <a:off x="4678326" y="1640198"/>
            <a:ext cx="3040911" cy="1152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FD0F30C-2330-2835-F7BB-52B9E1692C4F}"/>
              </a:ext>
            </a:extLst>
          </p:cNvPr>
          <p:cNvSpPr/>
          <p:nvPr/>
        </p:nvSpPr>
        <p:spPr>
          <a:xfrm>
            <a:off x="6060558" y="3593805"/>
            <a:ext cx="2672317" cy="385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64916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22DD031-10C2-7538-19EA-97322D16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44" y="1032687"/>
            <a:ext cx="7308112" cy="411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78752"/>
      </p:ext>
    </p:extLst>
  </p:cSld>
  <p:clrMapOvr>
    <a:masterClrMapping/>
  </p:clrMapOvr>
  <p:transition spd="med">
    <p:pull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816935" y="806547"/>
            <a:ext cx="751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ASYNC / AWAIT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327727" y="1549584"/>
            <a:ext cx="370555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resultado obtenido seria equivalente al de la imagen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Intentemos borrar la palabra </a:t>
            </a:r>
            <a:r>
              <a:rPr lang="es-ES" dirty="0" err="1"/>
              <a:t>await</a:t>
            </a:r>
            <a:r>
              <a:rPr lang="es-ES" dirty="0"/>
              <a:t> que se encuentra asignada a la constante </a:t>
            </a:r>
            <a:r>
              <a:rPr lang="es-ES" dirty="0" err="1"/>
              <a:t>result</a:t>
            </a:r>
            <a:r>
              <a:rPr lang="es-ES" dirty="0"/>
              <a:t> de la segunda función y observa el cambio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F625F4-0BB1-D734-3AE6-A364285D6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549584"/>
            <a:ext cx="3837467" cy="12353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B683928-1BF6-FC93-0BD5-D9B48CC54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3161414"/>
            <a:ext cx="3911426" cy="144658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D2F690D-7A96-7838-5C1A-15139F38BE8D}"/>
              </a:ext>
            </a:extLst>
          </p:cNvPr>
          <p:cNvSpPr/>
          <p:nvPr/>
        </p:nvSpPr>
        <p:spPr>
          <a:xfrm>
            <a:off x="4798828" y="3668508"/>
            <a:ext cx="3610638" cy="279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6203090"/>
      </p:ext>
    </p:extLst>
  </p:cSld>
  <p:clrMapOvr>
    <a:masterClrMapping/>
  </p:clrMapOvr>
  <p:transition spd="med">
    <p:pull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816935" y="806547"/>
            <a:ext cx="751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ASYNC / AWAIT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327727" y="1549584"/>
            <a:ext cx="370555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resultado obtenido en consola seria: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promesa queda en estado pendiente por lo tanto no se puede ejecutar, esto por eliminar la palabra </a:t>
            </a:r>
            <a:r>
              <a:rPr lang="es-ES" dirty="0" err="1"/>
              <a:t>await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Siempre dentro de una función, llamemos otra función que retorne una promesa, se deben usar las declaraciones </a:t>
            </a:r>
            <a:r>
              <a:rPr lang="es-ES" dirty="0" err="1"/>
              <a:t>async</a:t>
            </a:r>
            <a:r>
              <a:rPr lang="es-ES" dirty="0"/>
              <a:t> / </a:t>
            </a:r>
            <a:r>
              <a:rPr lang="es-ES" dirty="0" err="1"/>
              <a:t>await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968765-340E-56DF-8AD2-A9010FEAC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605777"/>
            <a:ext cx="3846884" cy="116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59004"/>
      </p:ext>
    </p:extLst>
  </p:cSld>
  <p:clrMapOvr>
    <a:masterClrMapping/>
  </p:clrMapOvr>
  <p:transition spd="med">
    <p:pull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F9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78389"/>
          <a:stretch/>
        </p:blipFill>
        <p:spPr>
          <a:xfrm>
            <a:off x="0" y="0"/>
            <a:ext cx="8020372" cy="97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724859" y="1676387"/>
            <a:ext cx="79530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00FF"/>
              </a:buClr>
              <a:buSzPts val="3200"/>
              <a:buFont typeface="Arial"/>
              <a:buNone/>
            </a:pPr>
            <a:r>
              <a:rPr lang="es" sz="3200" b="1">
                <a:solidFill>
                  <a:srgbClr val="5700FF"/>
                </a:solidFill>
                <a:latin typeface="Arial Black"/>
                <a:ea typeface="Arial Black"/>
                <a:cs typeface="Arial Black"/>
                <a:sym typeface="Arial Black"/>
              </a:rPr>
              <a:t>COMENCEMOS DESDE YA, </a:t>
            </a:r>
            <a:br>
              <a:rPr lang="es" sz="3200" b="1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s" sz="4000" b="1">
                <a:solidFill>
                  <a:srgbClr val="FF00C1"/>
                </a:solidFill>
                <a:latin typeface="Arial Black"/>
                <a:ea typeface="Arial Black"/>
                <a:cs typeface="Arial Black"/>
                <a:sym typeface="Arial Black"/>
              </a:rPr>
              <a:t>A VIVIR LOS HECHOS </a:t>
            </a:r>
            <a:br>
              <a:rPr lang="es" sz="4000" b="1">
                <a:solidFill>
                  <a:srgbClr val="FF00C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s" sz="4000" b="1">
                <a:solidFill>
                  <a:srgbClr val="FF00C1"/>
                </a:solidFill>
                <a:latin typeface="Arial Black"/>
                <a:ea typeface="Arial Black"/>
                <a:cs typeface="Arial Black"/>
                <a:sym typeface="Arial Black"/>
              </a:rPr>
              <a:t>QUE CONECTAN.</a:t>
            </a:r>
            <a:endParaRPr sz="3200" b="1">
              <a:solidFill>
                <a:srgbClr val="FF00C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8750" y="3630950"/>
            <a:ext cx="3515647" cy="6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4369</TotalTime>
  <Words>2857</Words>
  <Application>Microsoft Office PowerPoint</Application>
  <PresentationFormat>Presentación en pantalla (16:9)</PresentationFormat>
  <Paragraphs>354</Paragraphs>
  <Slides>92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92</vt:i4>
      </vt:variant>
    </vt:vector>
  </HeadingPairs>
  <TitlesOfParts>
    <vt:vector size="100" baseType="lpstr">
      <vt:lpstr>Consolas</vt:lpstr>
      <vt:lpstr>Miriam Libre</vt:lpstr>
      <vt:lpstr>Arial</vt:lpstr>
      <vt:lpstr>Arial Black</vt:lpstr>
      <vt:lpstr>Titillium Web</vt:lpstr>
      <vt:lpstr>Verdana</vt:lpstr>
      <vt:lpstr>Lato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Adrian Marino</cp:lastModifiedBy>
  <cp:revision>272</cp:revision>
  <dcterms:modified xsi:type="dcterms:W3CDTF">2022-10-19T02:31:11Z</dcterms:modified>
</cp:coreProperties>
</file>